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7" r:id="rId4"/>
    <p:sldId id="258" r:id="rId5"/>
    <p:sldId id="259" r:id="rId6"/>
    <p:sldId id="264" r:id="rId7"/>
    <p:sldId id="266" r:id="rId8"/>
    <p:sldId id="268" r:id="rId9"/>
    <p:sldId id="291" r:id="rId10"/>
    <p:sldId id="293" r:id="rId11"/>
    <p:sldId id="270" r:id="rId12"/>
    <p:sldId id="294" r:id="rId13"/>
    <p:sldId id="271" r:id="rId14"/>
    <p:sldId id="295" r:id="rId15"/>
    <p:sldId id="296" r:id="rId16"/>
    <p:sldId id="297" r:id="rId17"/>
    <p:sldId id="299" r:id="rId18"/>
    <p:sldId id="300" r:id="rId19"/>
    <p:sldId id="298" r:id="rId20"/>
    <p:sldId id="302" r:id="rId21"/>
    <p:sldId id="303" r:id="rId22"/>
    <p:sldId id="301" r:id="rId23"/>
    <p:sldId id="305" r:id="rId24"/>
    <p:sldId id="307" r:id="rId25"/>
    <p:sldId id="306" r:id="rId26"/>
    <p:sldId id="304" r:id="rId27"/>
    <p:sldId id="308" r:id="rId28"/>
    <p:sldId id="283" r:id="rId29"/>
    <p:sldId id="287" r:id="rId30"/>
    <p:sldId id="288" r:id="rId31"/>
    <p:sldId id="289" r:id="rId32"/>
    <p:sldId id="272" r:id="rId33"/>
    <p:sldId id="30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224E86-325E-4A91-87D9-F018AE835107}">
          <p14:sldIdLst>
            <p14:sldId id="256"/>
            <p14:sldId id="269"/>
            <p14:sldId id="277"/>
            <p14:sldId id="258"/>
            <p14:sldId id="259"/>
            <p14:sldId id="264"/>
            <p14:sldId id="266"/>
            <p14:sldId id="268"/>
            <p14:sldId id="291"/>
            <p14:sldId id="293"/>
            <p14:sldId id="270"/>
            <p14:sldId id="294"/>
            <p14:sldId id="271"/>
            <p14:sldId id="295"/>
            <p14:sldId id="296"/>
            <p14:sldId id="297"/>
            <p14:sldId id="299"/>
            <p14:sldId id="300"/>
            <p14:sldId id="298"/>
            <p14:sldId id="302"/>
            <p14:sldId id="303"/>
            <p14:sldId id="301"/>
            <p14:sldId id="305"/>
            <p14:sldId id="307"/>
            <p14:sldId id="306"/>
            <p14:sldId id="304"/>
            <p14:sldId id="308"/>
            <p14:sldId id="283"/>
            <p14:sldId id="287"/>
            <p14:sldId id="288"/>
            <p14:sldId id="289"/>
            <p14:sldId id="272"/>
            <p14:sldId id="30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van Kumar Pilli" initials="PKP" lastIdx="1" clrIdx="0">
    <p:extLst>
      <p:ext uri="{19B8F6BF-5375-455C-9EA6-DF929625EA0E}">
        <p15:presenceInfo xmlns:p15="http://schemas.microsoft.com/office/powerpoint/2012/main" userId="2181e879a27d319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51339E-8957-B9B8-5A3C-8B2265601BE0}" v="74" dt="2024-05-25T13:33:51.653"/>
    <p1510:client id="{1DA656BC-1EEE-E659-2524-05EFC8A86956}" v="3" dt="2024-05-25T14:49:31.473"/>
    <p1510:client id="{1E7FF272-CF46-D66B-9BDC-7133EB016146}" v="40" dt="2024-05-25T05:49:51.166"/>
    <p1510:client id="{3CB91CE1-FEF0-5C74-8672-1DA4EB7B656E}" v="149" dt="2024-05-25T05:34:10.279"/>
    <p1510:client id="{4A63576C-193A-08D0-F24D-EDA3AD0A796E}" v="66" dt="2024-05-25T13:52:06.965"/>
    <p1510:client id="{75CE1EA9-76AB-8B8E-B201-172D065A6C95}" v="23" dt="2024-05-25T05:01:13.969"/>
    <p1510:client id="{7BD8D2E2-BEC0-CAA7-A544-FD9ACBC2F0C4}" v="55" dt="2024-05-25T10:24:38.617"/>
    <p1510:client id="{A59A9BA9-47AF-6756-40FC-8CD0378B3013}" v="20" dt="2024-05-25T13:39:52.532"/>
    <p1510:client id="{C154FB2C-DF70-C24F-B23F-2BC94E14E4FB}" v="1" dt="2024-05-25T14:19:01.761"/>
    <p1510:client id="{CA32BF6F-FE77-5118-CD64-3ACF170ED01C}" v="95" dt="2024-05-25T12:45:41.350"/>
    <p1510:client id="{DDBB3CEF-619B-4A4B-2812-04BFE4C47EEE}" v="1827" dt="2024-05-25T05:51:58.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9.2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29,'891'0,"-709"-14,-38 1,210 12,-184 2,-144-1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32.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47.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32.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47.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32.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47.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9:58:21.5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698 204,'-32'-15,"0"1,-2 1,1 2,-2 1,1 2,-1 2,0 0,-61 0,15 9,57-1,0-1,0-2,1 0,-29-5,45 4,0 0,0-1,1 0,-1 0,0-1,1 1,0-2,0 1,0 0,1-1,-1 0,1-1,0 1,1-1,-5-6,8 11,1 0,-1 1,1-1,0 0,-1 0,1 1,0-1,-1 0,1 0,0 1,0-1,0 0,0 0,0 0,0 1,0-1,0 0,0 0,0 0,0 0,0 1,1-1,-1 0,0 0,0 1,1-1,-1 0,1 1,0-2,0 1,1 0,-1-1,1 1,0 0,0 0,-1 0,1 0,0 1,0-1,0 0,3 0,8-1,0 1,25 0,-33 1,513 2,-494-2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10.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24 93,'703'0,"-680"1,-23-1,0 0,0 0,0-1,0 1,0 0,0 0,0 0,0 0,1 0,-1 0,0 0,0 0,0 0,0 0,0 0,0 0,0 0,1 0,-1 0,0 1,0-1,0 0,0 0,0 0,0 0,0 0,0 0,0 0,1 0,-1 0,0 0,0 0,0 0,0 0,0 1,0-1,0 0,0 0,0 0,0 0,0 0,0 0,0 0,0 0,0 1,0-1,0 0,0 0,0 0,0 0,0 0,0 0,0 0,0 1,0-1,0 0,0 0,0 0,-8 5,-13 3,-152 44,45-11,91-30,21-6,0 0,0-1,-22 2,22-4,0-2,0 0,-18-2,29 2,1-1,-1 0,1 0,-1-1,1 1,0-1,-1 0,1 0,0 0,0-1,0 1,1-1,-1 0,0 0,-4-6,-1-3,-2-1,0 1,0 1,-1 0,-1 1,-14-10,22 17,0-1,0 0,0 0,0 0,1-1,0 1,0-1,-5-7,8 10,0 1,1 0,-1 0,0 0,1 0,-1-1,1 1,0 0,-1 0,1-1,0 1,0 0,0-1,0 1,0 0,0-1,0 1,0 0,0-1,1 1,-1 0,0-1,1 1,-1 0,1 0,0-1,-1 1,1 0,0 0,0 0,0 0,0 0,-1 0,1 0,1 0,-1 1,0-1,0 0,0 1,0-1,0 0,1 1,-1 0,3-1,10-3,1 1,0 0,0 1,0 1,0 0,1 1,20 3,3-1,336 0,-263-2,-81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32.9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7:47.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5T08:26:03.4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721 1,'-374'0,"366"0,1 0,0 1,0 0,0 0,0 0,0 1,1 0,-1 1,0-1,-7 6,4-2,0 1,0 1,1 0,0 0,-9 12,-24 12,42-28,7-2,9-1,-15 0,6-1,185-4,-112-7,-74 10,-1 0,1-1,0 1,-1-1,1 0,-1-1,0 1,0-1,0 0,9-8,-13 11,-1-1,1 1,-1-1,1 0,-1 1,0-1,1 1,-1-1,0 0,1 1,-1-1,0 0,0 0,0 1,1-1,-1 0,0 0,0 1,0-1,0 0,0 0,-1 1,1-1,0 0,0 1,0-1,-1 0,1 0,0 1,-1-1,1 0,0 1,-1-1,1 1,-1-1,1 1,-1-1,1 1,-1-1,1 1,-1-1,0 1,1-1,-1 1,0 0,1 0,-1-1,0 1,-1 0,-4-3,0 1,0 0,-1 0,-8-1,-32-2,-1 3,-66 4,22 1,-83-3,718 0,-515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CE246-EBAD-4E39-2878-25771DDEA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6F1CF6B-C663-3815-86D3-B82062A91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82ABB1F0-9432-79DA-D329-A4E511AFDD87}"/>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8EF39C98-AF6A-7211-0E13-4CE9C1329F1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219B0B8-8BFF-9059-571F-67D152AD9074}"/>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1432763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720EC-5A62-5F95-736F-41AD5E97F8E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BDC12CA-2D85-EDA1-5549-5F5B7B3E89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D5CC0B-60E2-4FA9-490E-6DFE59BE477B}"/>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BC1CB7C5-A95A-03EE-DDC7-9E6DAE57F02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F348CFE-FCB0-1365-4F73-FC9887962F9C}"/>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59391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FF20C6-0545-30E3-2B86-DC5A52604E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3A32777-9F4D-2024-DB00-A6C6C4228B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105059F-B25F-5D58-7C56-14C8FF39FAE4}"/>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0A34BFCB-E761-AC46-9044-910BE395FF1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216593-E897-2D9F-75B8-5F53639E2D61}"/>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117948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EB7E-80E6-D0BF-319F-A7CDA80694B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E4FCCDC-FFA7-446E-AFC6-064443347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34C176-F720-77EC-7023-3825F173CF63}"/>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C0AA6BC7-D8BC-B1A7-CA77-D11EB85C1B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6A4F48-C76A-FD15-25C5-F13CC8B52C2B}"/>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746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32D6-46B0-2B6D-EBA8-81006B0264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5011B2B-BC5B-1551-F1CF-43A3713982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9E053A-E75B-7241-916E-9AF215BAB27A}"/>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51024977-F5D1-0F0A-C464-B5038E8D044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5CDE02C-2FFA-F449-9C49-B6298831D7DA}"/>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72583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1E08-65FA-EC8A-54EF-916F4C3D067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6016953-1E0A-7CC0-DA41-8A1D2DD1DB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EB1EE88-4D87-6213-8818-DD1F066D0D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CD476E-2EAF-7C1B-EF1E-5F68931750F8}"/>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6" name="Footer Placeholder 5">
            <a:extLst>
              <a:ext uri="{FF2B5EF4-FFF2-40B4-BE49-F238E27FC236}">
                <a16:creationId xmlns:a16="http://schemas.microsoft.com/office/drawing/2014/main" id="{AE9AAB07-8DC5-F5FF-CEE6-5B82D399473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F5E795-3BCF-BC42-BAA6-8631874D7572}"/>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385028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E33E-CDBE-1D68-9C5C-9316F19A3B7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DF2624D-7AAD-FCA3-E506-9199E5318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27E034-5E53-8B03-8284-907C628EA8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DB9F1AF-2A88-35F5-FAC4-8824E556F7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6763D5-53FA-1F90-0BB7-F0A52C9352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FB94B8C-ABD6-80E7-0EB2-CFFF83A87DBB}"/>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8" name="Footer Placeholder 7">
            <a:extLst>
              <a:ext uri="{FF2B5EF4-FFF2-40B4-BE49-F238E27FC236}">
                <a16:creationId xmlns:a16="http://schemas.microsoft.com/office/drawing/2014/main" id="{8F09BAD1-8ACF-1A26-791A-2372598881C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88CDFEFC-2014-4AF6-838E-0FF5F345DA40}"/>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2492982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4F96-D59F-C026-551A-39AE22DC8E8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72CB380-EB07-BE27-642F-C9E189B5FECF}"/>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4" name="Footer Placeholder 3">
            <a:extLst>
              <a:ext uri="{FF2B5EF4-FFF2-40B4-BE49-F238E27FC236}">
                <a16:creationId xmlns:a16="http://schemas.microsoft.com/office/drawing/2014/main" id="{FB1BF564-0EF3-3C1C-CD35-74E7502B651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D663671-606D-9F52-7E22-72D886E0F8CD}"/>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257861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030FFB-F726-88E6-A37C-190AA76C32CB}"/>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3" name="Footer Placeholder 2">
            <a:extLst>
              <a:ext uri="{FF2B5EF4-FFF2-40B4-BE49-F238E27FC236}">
                <a16:creationId xmlns:a16="http://schemas.microsoft.com/office/drawing/2014/main" id="{1ACB6250-582B-9FCE-6E3A-D1B9770DAE9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6A34792-D758-2263-AE44-63AF1F2EB7DD}"/>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2057022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6047-603E-6541-149B-27F0FEDF3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F5F75EE-4EDF-A7BA-4EBD-A9D26042AF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D26314E-A8A3-7BEE-F6C1-0AD79F6D31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4FB3CA-DFFC-FA0B-A244-0BEC5515A35A}"/>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6" name="Footer Placeholder 5">
            <a:extLst>
              <a:ext uri="{FF2B5EF4-FFF2-40B4-BE49-F238E27FC236}">
                <a16:creationId xmlns:a16="http://schemas.microsoft.com/office/drawing/2014/main" id="{39621347-477D-436C-5C38-6901502C0F2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4FA3F5C-FC90-998E-4475-432ACF45978D}"/>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2207565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F076-0DAB-0E02-20CA-C8D2D21962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B540F81-1B37-FC75-87D8-04125D0C20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CB0A1C9-E5D3-9375-D0A6-144CA45A02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F23041-E061-79A3-2594-0CF3416CC928}"/>
              </a:ext>
            </a:extLst>
          </p:cNvPr>
          <p:cNvSpPr>
            <a:spLocks noGrp="1"/>
          </p:cNvSpPr>
          <p:nvPr>
            <p:ph type="dt" sz="half" idx="10"/>
          </p:nvPr>
        </p:nvSpPr>
        <p:spPr/>
        <p:txBody>
          <a:bodyPr/>
          <a:lstStyle/>
          <a:p>
            <a:fld id="{89786086-2D57-4519-8A9A-3F02B3983755}" type="datetimeFigureOut">
              <a:rPr lang="en-CA" smtClean="0"/>
              <a:t>2024-06-03</a:t>
            </a:fld>
            <a:endParaRPr lang="en-CA"/>
          </a:p>
        </p:txBody>
      </p:sp>
      <p:sp>
        <p:nvSpPr>
          <p:cNvPr id="6" name="Footer Placeholder 5">
            <a:extLst>
              <a:ext uri="{FF2B5EF4-FFF2-40B4-BE49-F238E27FC236}">
                <a16:creationId xmlns:a16="http://schemas.microsoft.com/office/drawing/2014/main" id="{8418C89D-123A-BC9C-BF3C-88350BE91BA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1E96D00-ACF0-9894-093B-B247EE9B04D2}"/>
              </a:ext>
            </a:extLst>
          </p:cNvPr>
          <p:cNvSpPr>
            <a:spLocks noGrp="1"/>
          </p:cNvSpPr>
          <p:nvPr>
            <p:ph type="sldNum" sz="quarter" idx="12"/>
          </p:nvPr>
        </p:nvSpPr>
        <p:spPr/>
        <p:txBody>
          <a:bodyPr/>
          <a:lstStyle/>
          <a:p>
            <a:fld id="{E67795A7-EAF2-467F-88D7-33B9B1DA2C29}" type="slidenum">
              <a:rPr lang="en-CA" smtClean="0"/>
              <a:t>‹#›</a:t>
            </a:fld>
            <a:endParaRPr lang="en-CA"/>
          </a:p>
        </p:txBody>
      </p:sp>
    </p:spTree>
    <p:extLst>
      <p:ext uri="{BB962C8B-B14F-4D97-AF65-F5344CB8AC3E}">
        <p14:creationId xmlns:p14="http://schemas.microsoft.com/office/powerpoint/2010/main" val="1111723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9D4502-DA76-0C8C-A7CE-D26C116CF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8179A89-10C7-9FE9-37DE-49D5A2C89D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DE6F3E-1AF1-DE71-5672-AF088AD8E2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786086-2D57-4519-8A9A-3F02B3983755}" type="datetimeFigureOut">
              <a:rPr lang="en-CA" smtClean="0"/>
              <a:t>2024-06-03</a:t>
            </a:fld>
            <a:endParaRPr lang="en-CA"/>
          </a:p>
        </p:txBody>
      </p:sp>
      <p:sp>
        <p:nvSpPr>
          <p:cNvPr id="5" name="Footer Placeholder 4">
            <a:extLst>
              <a:ext uri="{FF2B5EF4-FFF2-40B4-BE49-F238E27FC236}">
                <a16:creationId xmlns:a16="http://schemas.microsoft.com/office/drawing/2014/main" id="{1A40DF38-DEB8-6104-EA34-EC453CAD6F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Slide Number Placeholder 5">
            <a:extLst>
              <a:ext uri="{FF2B5EF4-FFF2-40B4-BE49-F238E27FC236}">
                <a16:creationId xmlns:a16="http://schemas.microsoft.com/office/drawing/2014/main" id="{0BDD3178-3B22-43A9-4165-CBDF73CE9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7795A7-EAF2-467F-88D7-33B9B1DA2C29}" type="slidenum">
              <a:rPr lang="en-CA" smtClean="0"/>
              <a:t>‹#›</a:t>
            </a:fld>
            <a:endParaRPr lang="en-CA"/>
          </a:p>
        </p:txBody>
      </p:sp>
    </p:spTree>
    <p:extLst>
      <p:ext uri="{BB962C8B-B14F-4D97-AF65-F5344CB8AC3E}">
        <p14:creationId xmlns:p14="http://schemas.microsoft.com/office/powerpoint/2010/main" val="2976316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architsharma01/loan-approval-prediction-dataset"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2.png"/><Relationship Id="rId4" Type="http://schemas.openxmlformats.org/officeDocument/2006/relationships/customXml" Target="../ink/ink2.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www.velocitytitle.com/why-va-and-fha-assumable-loans-work-even-when-interest-rates-are-high/" TargetMode="External"/></Relationships>
</file>

<file path=ppt/slides/_rels/slide20.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23.png"/><Relationship Id="rId10" Type="http://schemas.openxmlformats.org/officeDocument/2006/relationships/image" Target="../media/image29.png"/><Relationship Id="rId4" Type="http://schemas.openxmlformats.org/officeDocument/2006/relationships/customXml" Target="../ink/ink6.xm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3.png"/><Relationship Id="rId10" Type="http://schemas.openxmlformats.org/officeDocument/2006/relationships/image" Target="../media/image31.png"/><Relationship Id="rId4" Type="http://schemas.openxmlformats.org/officeDocument/2006/relationships/customXml" Target="../ink/ink10.xml"/><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3.png"/><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3.png"/><Relationship Id="rId4" Type="http://schemas.openxmlformats.org/officeDocument/2006/relationships/customXml" Target="../ink/ink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png"/><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3.png"/><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customXml" Target="../ink/ink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9.png"/><Relationship Id="rId2"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customXml" Target="../ink/ink20.xml"/></Relationships>
</file>

<file path=ppt/slides/_rels/slide26.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23.png"/><Relationship Id="rId10" Type="http://schemas.openxmlformats.org/officeDocument/2006/relationships/image" Target="../media/image41.png"/><Relationship Id="rId4" Type="http://schemas.openxmlformats.org/officeDocument/2006/relationships/customXml" Target="../ink/ink22.xml"/><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customXml" Target="../ink/ink27.xml"/><Relationship Id="rId5" Type="http://schemas.openxmlformats.org/officeDocument/2006/relationships/image" Target="../media/image23.png"/><Relationship Id="rId4" Type="http://schemas.openxmlformats.org/officeDocument/2006/relationships/customXml" Target="../ink/ink26.xml"/><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36F731FC-60D8-05FE-6B79-E9B9493A414F}"/>
              </a:ext>
            </a:extLst>
          </p:cNvPr>
          <p:cNvPicPr>
            <a:picLocks noChangeAspect="1"/>
          </p:cNvPicPr>
          <p:nvPr/>
        </p:nvPicPr>
        <p:blipFill rotWithShape="1">
          <a:blip r:embed="rId2"/>
          <a:srcRect t="1722" r="-1" b="-1"/>
          <a:stretch/>
        </p:blipFill>
        <p:spPr>
          <a:xfrm>
            <a:off x="0" y="10"/>
            <a:ext cx="12190476" cy="6857990"/>
          </a:xfrm>
          <a:prstGeom prst="rect">
            <a:avLst/>
          </a:prstGeom>
        </p:spPr>
      </p:pic>
      <p:sp>
        <p:nvSpPr>
          <p:cNvPr id="11" name="Freeform: Shape 10">
            <a:extLst>
              <a:ext uri="{FF2B5EF4-FFF2-40B4-BE49-F238E27FC236}">
                <a16:creationId xmlns:a16="http://schemas.microsoft.com/office/drawing/2014/main" id="{FB27C166-470E-467E-9E9E-E235EEF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824691" y="0"/>
            <a:ext cx="7365784" cy="6858000"/>
          </a:xfrm>
          <a:custGeom>
            <a:avLst/>
            <a:gdLst>
              <a:gd name="connsiteX0" fmla="*/ 5742761 w 7365784"/>
              <a:gd name="connsiteY0" fmla="*/ 0 h 6858000"/>
              <a:gd name="connsiteX1" fmla="*/ 3076369 w 7365784"/>
              <a:gd name="connsiteY1" fmla="*/ 0 h 6858000"/>
              <a:gd name="connsiteX2" fmla="*/ 1949196 w 7365784"/>
              <a:gd name="connsiteY2" fmla="*/ 0 h 6858000"/>
              <a:gd name="connsiteX3" fmla="*/ 1583228 w 7365784"/>
              <a:gd name="connsiteY3" fmla="*/ 0 h 6858000"/>
              <a:gd name="connsiteX4" fmla="*/ 1457787 w 7365784"/>
              <a:gd name="connsiteY4" fmla="*/ 0 h 6858000"/>
              <a:gd name="connsiteX5" fmla="*/ 1445578 w 7365784"/>
              <a:gd name="connsiteY5" fmla="*/ 0 h 6858000"/>
              <a:gd name="connsiteX6" fmla="*/ 571708 w 7365784"/>
              <a:gd name="connsiteY6" fmla="*/ 0 h 6858000"/>
              <a:gd name="connsiteX7" fmla="*/ 237757 w 7365784"/>
              <a:gd name="connsiteY7" fmla="*/ 0 h 6858000"/>
              <a:gd name="connsiteX8" fmla="*/ 205161 w 7365784"/>
              <a:gd name="connsiteY8" fmla="*/ 0 h 6858000"/>
              <a:gd name="connsiteX9" fmla="*/ 0 w 7365784"/>
              <a:gd name="connsiteY9" fmla="*/ 0 h 6858000"/>
              <a:gd name="connsiteX10" fmla="*/ 0 w 7365784"/>
              <a:gd name="connsiteY10" fmla="*/ 6858000 h 6858000"/>
              <a:gd name="connsiteX11" fmla="*/ 205161 w 7365784"/>
              <a:gd name="connsiteY11" fmla="*/ 6858000 h 6858000"/>
              <a:gd name="connsiteX12" fmla="*/ 237757 w 7365784"/>
              <a:gd name="connsiteY12" fmla="*/ 6858000 h 6858000"/>
              <a:gd name="connsiteX13" fmla="*/ 571708 w 7365784"/>
              <a:gd name="connsiteY13" fmla="*/ 6858000 h 6858000"/>
              <a:gd name="connsiteX14" fmla="*/ 1274834 w 7365784"/>
              <a:gd name="connsiteY14" fmla="*/ 6858000 h 6858000"/>
              <a:gd name="connsiteX15" fmla="*/ 1445578 w 7365784"/>
              <a:gd name="connsiteY15" fmla="*/ 6858000 h 6858000"/>
              <a:gd name="connsiteX16" fmla="*/ 1457787 w 7365784"/>
              <a:gd name="connsiteY16" fmla="*/ 6858000 h 6858000"/>
              <a:gd name="connsiteX17" fmla="*/ 1949196 w 7365784"/>
              <a:gd name="connsiteY17" fmla="*/ 6858000 h 6858000"/>
              <a:gd name="connsiteX18" fmla="*/ 3076369 w 7365784"/>
              <a:gd name="connsiteY18" fmla="*/ 6858000 h 6858000"/>
              <a:gd name="connsiteX19" fmla="*/ 4863030 w 7365784"/>
              <a:gd name="connsiteY19" fmla="*/ 6858000 h 6858000"/>
              <a:gd name="connsiteX20" fmla="*/ 4974786 w 7365784"/>
              <a:gd name="connsiteY20" fmla="*/ 6780599 h 6858000"/>
              <a:gd name="connsiteX21" fmla="*/ 5491434 w 7365784"/>
              <a:gd name="connsiteY21" fmla="*/ 6374814 h 6858000"/>
              <a:gd name="connsiteX22" fmla="*/ 7365784 w 7365784"/>
              <a:gd name="connsiteY22" fmla="*/ 3621656 h 6858000"/>
              <a:gd name="connsiteX23" fmla="*/ 5764885 w 736578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65784" h="6858000">
                <a:moveTo>
                  <a:pt x="5742761" y="0"/>
                </a:moveTo>
                <a:lnTo>
                  <a:pt x="3076369" y="0"/>
                </a:lnTo>
                <a:lnTo>
                  <a:pt x="1949196" y="0"/>
                </a:lnTo>
                <a:lnTo>
                  <a:pt x="1583228" y="0"/>
                </a:lnTo>
                <a:lnTo>
                  <a:pt x="1457787" y="0"/>
                </a:lnTo>
                <a:lnTo>
                  <a:pt x="1445578" y="0"/>
                </a:lnTo>
                <a:lnTo>
                  <a:pt x="571708" y="0"/>
                </a:lnTo>
                <a:lnTo>
                  <a:pt x="237757" y="0"/>
                </a:lnTo>
                <a:lnTo>
                  <a:pt x="205161" y="0"/>
                </a:lnTo>
                <a:lnTo>
                  <a:pt x="0" y="0"/>
                </a:lnTo>
                <a:lnTo>
                  <a:pt x="0" y="6858000"/>
                </a:lnTo>
                <a:lnTo>
                  <a:pt x="205161" y="6858000"/>
                </a:lnTo>
                <a:lnTo>
                  <a:pt x="237757" y="6858000"/>
                </a:lnTo>
                <a:lnTo>
                  <a:pt x="571708" y="6858000"/>
                </a:lnTo>
                <a:lnTo>
                  <a:pt x="1274834" y="6858000"/>
                </a:lnTo>
                <a:lnTo>
                  <a:pt x="1445578" y="6858000"/>
                </a:lnTo>
                <a:lnTo>
                  <a:pt x="1457787" y="6858000"/>
                </a:lnTo>
                <a:lnTo>
                  <a:pt x="1949196" y="6858000"/>
                </a:lnTo>
                <a:lnTo>
                  <a:pt x="3076369" y="6858000"/>
                </a:lnTo>
                <a:lnTo>
                  <a:pt x="4863030" y="6858000"/>
                </a:lnTo>
                <a:lnTo>
                  <a:pt x="4974786" y="6780599"/>
                </a:lnTo>
                <a:cubicBezTo>
                  <a:pt x="5148604" y="6653108"/>
                  <a:pt x="5319231" y="6515397"/>
                  <a:pt x="5491434" y="6374814"/>
                </a:cubicBezTo>
                <a:cubicBezTo>
                  <a:pt x="6437059" y="5602839"/>
                  <a:pt x="7365784" y="4969131"/>
                  <a:pt x="7365784" y="3621656"/>
                </a:cubicBezTo>
                <a:cubicBezTo>
                  <a:pt x="7365784" y="2093192"/>
                  <a:pt x="6792048" y="754641"/>
                  <a:pt x="576488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673636C8-1392-483A-8A7A-CA259E806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3671" y="0"/>
            <a:ext cx="7208329" cy="6858000"/>
          </a:xfrm>
          <a:custGeom>
            <a:avLst/>
            <a:gdLst>
              <a:gd name="connsiteX0" fmla="*/ 5585306 w 7208329"/>
              <a:gd name="connsiteY0" fmla="*/ 0 h 6858000"/>
              <a:gd name="connsiteX1" fmla="*/ 2918914 w 7208329"/>
              <a:gd name="connsiteY1" fmla="*/ 0 h 6858000"/>
              <a:gd name="connsiteX2" fmla="*/ 1592911 w 7208329"/>
              <a:gd name="connsiteY2" fmla="*/ 0 h 6858000"/>
              <a:gd name="connsiteX3" fmla="*/ 1425773 w 7208329"/>
              <a:gd name="connsiteY3" fmla="*/ 0 h 6858000"/>
              <a:gd name="connsiteX4" fmla="*/ 1300332 w 7208329"/>
              <a:gd name="connsiteY4" fmla="*/ 0 h 6858000"/>
              <a:gd name="connsiteX5" fmla="*/ 1288123 w 7208329"/>
              <a:gd name="connsiteY5" fmla="*/ 0 h 6858000"/>
              <a:gd name="connsiteX6" fmla="*/ 414253 w 7208329"/>
              <a:gd name="connsiteY6" fmla="*/ 0 h 6858000"/>
              <a:gd name="connsiteX7" fmla="*/ 80302 w 7208329"/>
              <a:gd name="connsiteY7" fmla="*/ 0 h 6858000"/>
              <a:gd name="connsiteX8" fmla="*/ 47706 w 7208329"/>
              <a:gd name="connsiteY8" fmla="*/ 0 h 6858000"/>
              <a:gd name="connsiteX9" fmla="*/ 0 w 7208329"/>
              <a:gd name="connsiteY9" fmla="*/ 0 h 6858000"/>
              <a:gd name="connsiteX10" fmla="*/ 0 w 7208329"/>
              <a:gd name="connsiteY10" fmla="*/ 6858000 h 6858000"/>
              <a:gd name="connsiteX11" fmla="*/ 47706 w 7208329"/>
              <a:gd name="connsiteY11" fmla="*/ 6858000 h 6858000"/>
              <a:gd name="connsiteX12" fmla="*/ 80302 w 7208329"/>
              <a:gd name="connsiteY12" fmla="*/ 6858000 h 6858000"/>
              <a:gd name="connsiteX13" fmla="*/ 414253 w 7208329"/>
              <a:gd name="connsiteY13" fmla="*/ 6858000 h 6858000"/>
              <a:gd name="connsiteX14" fmla="*/ 1117379 w 7208329"/>
              <a:gd name="connsiteY14" fmla="*/ 6858000 h 6858000"/>
              <a:gd name="connsiteX15" fmla="*/ 1288123 w 7208329"/>
              <a:gd name="connsiteY15" fmla="*/ 6858000 h 6858000"/>
              <a:gd name="connsiteX16" fmla="*/ 1300332 w 7208329"/>
              <a:gd name="connsiteY16" fmla="*/ 6858000 h 6858000"/>
              <a:gd name="connsiteX17" fmla="*/ 1592911 w 7208329"/>
              <a:gd name="connsiteY17" fmla="*/ 6858000 h 6858000"/>
              <a:gd name="connsiteX18" fmla="*/ 2918914 w 7208329"/>
              <a:gd name="connsiteY18" fmla="*/ 6858000 h 6858000"/>
              <a:gd name="connsiteX19" fmla="*/ 4705575 w 7208329"/>
              <a:gd name="connsiteY19" fmla="*/ 6858000 h 6858000"/>
              <a:gd name="connsiteX20" fmla="*/ 4817331 w 7208329"/>
              <a:gd name="connsiteY20" fmla="*/ 6780599 h 6858000"/>
              <a:gd name="connsiteX21" fmla="*/ 5333979 w 7208329"/>
              <a:gd name="connsiteY21" fmla="*/ 6374814 h 6858000"/>
              <a:gd name="connsiteX22" fmla="*/ 7208329 w 7208329"/>
              <a:gd name="connsiteY22" fmla="*/ 3621656 h 6858000"/>
              <a:gd name="connsiteX23" fmla="*/ 5607430 w 7208329"/>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08329" h="6858000">
                <a:moveTo>
                  <a:pt x="5585306" y="0"/>
                </a:moveTo>
                <a:lnTo>
                  <a:pt x="2918914" y="0"/>
                </a:lnTo>
                <a:lnTo>
                  <a:pt x="1592911" y="0"/>
                </a:lnTo>
                <a:lnTo>
                  <a:pt x="1425773" y="0"/>
                </a:lnTo>
                <a:lnTo>
                  <a:pt x="1300332" y="0"/>
                </a:lnTo>
                <a:lnTo>
                  <a:pt x="1288123" y="0"/>
                </a:lnTo>
                <a:lnTo>
                  <a:pt x="414253" y="0"/>
                </a:lnTo>
                <a:lnTo>
                  <a:pt x="80302" y="0"/>
                </a:lnTo>
                <a:lnTo>
                  <a:pt x="47706" y="0"/>
                </a:lnTo>
                <a:lnTo>
                  <a:pt x="0" y="0"/>
                </a:lnTo>
                <a:lnTo>
                  <a:pt x="0" y="6858000"/>
                </a:lnTo>
                <a:lnTo>
                  <a:pt x="47706" y="6858000"/>
                </a:lnTo>
                <a:lnTo>
                  <a:pt x="80302" y="6858000"/>
                </a:lnTo>
                <a:lnTo>
                  <a:pt x="414253" y="6858000"/>
                </a:lnTo>
                <a:lnTo>
                  <a:pt x="1117379" y="6858000"/>
                </a:lnTo>
                <a:lnTo>
                  <a:pt x="1288123" y="6858000"/>
                </a:lnTo>
                <a:lnTo>
                  <a:pt x="1300332" y="6858000"/>
                </a:lnTo>
                <a:lnTo>
                  <a:pt x="1592911" y="6858000"/>
                </a:lnTo>
                <a:lnTo>
                  <a:pt x="2918914" y="6858000"/>
                </a:lnTo>
                <a:lnTo>
                  <a:pt x="4705575" y="6858000"/>
                </a:lnTo>
                <a:lnTo>
                  <a:pt x="4817331" y="6780599"/>
                </a:lnTo>
                <a:cubicBezTo>
                  <a:pt x="4991149" y="6653108"/>
                  <a:pt x="5161776" y="6515397"/>
                  <a:pt x="5333979" y="6374814"/>
                </a:cubicBezTo>
                <a:cubicBezTo>
                  <a:pt x="6279604" y="5602839"/>
                  <a:pt x="7208329" y="4969131"/>
                  <a:pt x="7208329" y="3621656"/>
                </a:cubicBezTo>
                <a:cubicBezTo>
                  <a:pt x="7208329" y="2093192"/>
                  <a:pt x="6634593" y="754641"/>
                  <a:pt x="5607430"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39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EB856B8-05CA-4F82-E75B-6436A8B162B4}"/>
              </a:ext>
            </a:extLst>
          </p:cNvPr>
          <p:cNvSpPr>
            <a:spLocks noGrp="1"/>
          </p:cNvSpPr>
          <p:nvPr>
            <p:ph type="ctrTitle"/>
          </p:nvPr>
        </p:nvSpPr>
        <p:spPr>
          <a:xfrm>
            <a:off x="5970897" y="1346268"/>
            <a:ext cx="5568285" cy="2809475"/>
          </a:xfrm>
        </p:spPr>
        <p:txBody>
          <a:bodyPr>
            <a:normAutofit/>
          </a:bodyPr>
          <a:lstStyle/>
          <a:p>
            <a:pPr algn="l" rtl="0" fontAlgn="base"/>
            <a:r>
              <a:rPr lang="en-PH" sz="2400" b="1" i="0">
                <a:effectLst/>
                <a:highlight>
                  <a:srgbClr val="F1F4F5"/>
                </a:highlight>
                <a:latin typeface="Times New Roman" panose="02020603050405020304" pitchFamily="18" charset="0"/>
              </a:rPr>
              <a:t>AISC</a:t>
            </a:r>
            <a:r>
              <a:rPr lang="en-PH" sz="2400" b="0" i="0">
                <a:effectLst/>
                <a:highlight>
                  <a:srgbClr val="F1F4F5"/>
                </a:highlight>
                <a:latin typeface="Aptos" panose="020B0004020202020204" pitchFamily="34" charset="0"/>
              </a:rPr>
              <a:t>100</a:t>
            </a:r>
            <a:r>
              <a:rPr lang="en-PH" sz="2400" b="1" i="0">
                <a:effectLst/>
                <a:highlight>
                  <a:srgbClr val="F1F4F5"/>
                </a:highlight>
                <a:latin typeface="Times New Roman" panose="02020603050405020304" pitchFamily="18" charset="0"/>
              </a:rPr>
              <a:t>6- Step Presentation</a:t>
            </a:r>
            <a:r>
              <a:rPr lang="en-US" sz="2400" b="0" i="0">
                <a:effectLst/>
                <a:highlight>
                  <a:srgbClr val="F1F4F5"/>
                </a:highlight>
                <a:latin typeface="Times New Roman" panose="02020603050405020304" pitchFamily="18" charset="0"/>
              </a:rPr>
              <a:t> </a:t>
            </a:r>
            <a:br>
              <a:rPr lang="en-US" sz="2400" b="0" i="0">
                <a:effectLst/>
                <a:highlight>
                  <a:srgbClr val="F1F4F5"/>
                </a:highlight>
                <a:latin typeface="Segoe UI" panose="020B0502040204020203" pitchFamily="34" charset="0"/>
              </a:rPr>
            </a:br>
            <a:r>
              <a:rPr lang="en-PH" sz="2400" b="0" i="0">
                <a:effectLst/>
                <a:highlight>
                  <a:srgbClr val="FFFFFF"/>
                </a:highlight>
                <a:latin typeface="Aptos" panose="020B0004020202020204" pitchFamily="34" charset="0"/>
              </a:rPr>
              <a:t> </a:t>
            </a:r>
            <a:r>
              <a:rPr lang="en-US" sz="2400" b="0" i="0">
                <a:effectLst/>
                <a:highlight>
                  <a:srgbClr val="FFFFFF"/>
                </a:highlight>
                <a:latin typeface="Aptos" panose="020B0004020202020204" pitchFamily="34" charset="0"/>
              </a:rPr>
              <a:t> </a:t>
            </a:r>
            <a:br>
              <a:rPr lang="en-US" sz="2400" b="0" i="0">
                <a:effectLst/>
                <a:highlight>
                  <a:srgbClr val="FFFFFF"/>
                </a:highlight>
                <a:latin typeface="Segoe UI" panose="020B0502040204020203" pitchFamily="34" charset="0"/>
              </a:rPr>
            </a:br>
            <a:r>
              <a:rPr lang="en-US" sz="2400" b="0" i="0">
                <a:effectLst/>
                <a:highlight>
                  <a:srgbClr val="FFFFFF"/>
                </a:highlight>
                <a:latin typeface="system-ui"/>
              </a:rPr>
              <a:t> </a:t>
            </a:r>
            <a:br>
              <a:rPr lang="en-US" sz="2400" b="0" i="0">
                <a:effectLst/>
                <a:highlight>
                  <a:srgbClr val="FFFFFF"/>
                </a:highlight>
                <a:latin typeface="Segoe UI" panose="020B0502040204020203" pitchFamily="34" charset="0"/>
              </a:rPr>
            </a:br>
            <a:r>
              <a:rPr lang="en-US" sz="2400" b="0" i="0">
                <a:effectLst/>
                <a:highlight>
                  <a:srgbClr val="FFFFFF"/>
                </a:highlight>
                <a:latin typeface="system-ui"/>
              </a:rPr>
              <a:t> </a:t>
            </a:r>
            <a:br>
              <a:rPr lang="en-US" sz="2400" b="0" i="0">
                <a:effectLst/>
                <a:highlight>
                  <a:srgbClr val="FFFFFF"/>
                </a:highlight>
                <a:latin typeface="Segoe UI" panose="020B0502040204020203" pitchFamily="34" charset="0"/>
              </a:rPr>
            </a:br>
            <a:r>
              <a:rPr lang="en-PH" sz="2400" b="1" i="0" u="sng">
                <a:effectLst/>
                <a:highlight>
                  <a:srgbClr val="FFFFFF"/>
                </a:highlight>
                <a:latin typeface="system-ui"/>
              </a:rPr>
              <a:t>Loan </a:t>
            </a:r>
            <a:r>
              <a:rPr lang="en-PH" sz="2400" b="1" u="sng">
                <a:highlight>
                  <a:srgbClr val="FFFFFF"/>
                </a:highlight>
                <a:latin typeface="system-ui"/>
              </a:rPr>
              <a:t>E</a:t>
            </a:r>
            <a:r>
              <a:rPr lang="en-PH" sz="2400" b="1" i="0" u="sng">
                <a:effectLst/>
                <a:highlight>
                  <a:srgbClr val="FFFFFF"/>
                </a:highlight>
                <a:latin typeface="system-ui"/>
              </a:rPr>
              <a:t>ligibility System</a:t>
            </a:r>
            <a:r>
              <a:rPr lang="en-US" sz="2400" b="0" i="0">
                <a:effectLst/>
                <a:highlight>
                  <a:srgbClr val="FFFFFF"/>
                </a:highlight>
                <a:latin typeface="system-ui"/>
              </a:rPr>
              <a:t> </a:t>
            </a:r>
            <a:br>
              <a:rPr lang="en-US" sz="2400" b="0" i="0">
                <a:effectLst/>
                <a:highlight>
                  <a:srgbClr val="FFFFFF"/>
                </a:highlight>
                <a:latin typeface="Segoe UI" panose="020B0502040204020203" pitchFamily="34" charset="0"/>
              </a:rPr>
            </a:br>
            <a:r>
              <a:rPr lang="en-US" sz="2400" b="0" i="0">
                <a:effectLst/>
                <a:highlight>
                  <a:srgbClr val="FFFFFF"/>
                </a:highlight>
                <a:latin typeface="Calibri" panose="020F0502020204030204" pitchFamily="34" charset="0"/>
              </a:rPr>
              <a:t> </a:t>
            </a:r>
            <a:br>
              <a:rPr lang="en-US" sz="2400" b="0" i="0">
                <a:effectLst/>
                <a:highlight>
                  <a:srgbClr val="FFFFFF"/>
                </a:highlight>
                <a:latin typeface="Segoe UI" panose="020B0502040204020203" pitchFamily="34" charset="0"/>
              </a:rPr>
            </a:br>
            <a:endParaRPr lang="en-CA" sz="2400"/>
          </a:p>
        </p:txBody>
      </p:sp>
      <p:sp>
        <p:nvSpPr>
          <p:cNvPr id="3" name="Subtitle 2">
            <a:extLst>
              <a:ext uri="{FF2B5EF4-FFF2-40B4-BE49-F238E27FC236}">
                <a16:creationId xmlns:a16="http://schemas.microsoft.com/office/drawing/2014/main" id="{276D173D-7706-4A83-354F-C390D29FEC07}"/>
              </a:ext>
            </a:extLst>
          </p:cNvPr>
          <p:cNvSpPr>
            <a:spLocks noGrp="1"/>
          </p:cNvSpPr>
          <p:nvPr>
            <p:ph type="subTitle" idx="1"/>
          </p:nvPr>
        </p:nvSpPr>
        <p:spPr>
          <a:xfrm>
            <a:off x="6459794" y="4251279"/>
            <a:ext cx="3421626" cy="1037228"/>
          </a:xfrm>
        </p:spPr>
        <p:txBody>
          <a:bodyPr>
            <a:normAutofit/>
          </a:bodyPr>
          <a:lstStyle/>
          <a:p>
            <a:pPr algn="l" rtl="0" fontAlgn="base"/>
            <a:r>
              <a:rPr lang="en-US" sz="1500" b="1" i="0">
                <a:effectLst/>
                <a:highlight>
                  <a:srgbClr val="FFFFFF"/>
                </a:highlight>
                <a:latin typeface="Calibri" panose="020F0502020204030204" pitchFamily="34" charset="0"/>
              </a:rPr>
              <a:t>Group Name:  D</a:t>
            </a:r>
            <a:r>
              <a:rPr lang="en-CA" sz="1500" b="1" i="0">
                <a:effectLst/>
                <a:highlight>
                  <a:srgbClr val="FFFFFF"/>
                </a:highlight>
                <a:latin typeface="Calibri" panose="020F0502020204030204" pitchFamily="34" charset="0"/>
              </a:rPr>
              <a:t> </a:t>
            </a:r>
            <a:endParaRPr lang="en-CA" sz="1500" b="1" i="0">
              <a:effectLst/>
              <a:highlight>
                <a:srgbClr val="FFFFFF"/>
              </a:highlight>
              <a:latin typeface="Times New Roman" panose="02020603050405020304" pitchFamily="18" charset="0"/>
            </a:endParaRPr>
          </a:p>
          <a:p>
            <a:pPr algn="l" rtl="0" fontAlgn="base"/>
            <a:r>
              <a:rPr lang="en-US" sz="1500" b="1" i="0">
                <a:effectLst/>
                <a:highlight>
                  <a:srgbClr val="FFFFFF"/>
                </a:highlight>
                <a:latin typeface="Calibri" panose="020F0502020204030204" pitchFamily="34" charset="0"/>
              </a:rPr>
              <a:t>Course Code:  AISC1006</a:t>
            </a:r>
            <a:r>
              <a:rPr lang="en-US" sz="1500" b="0" i="0">
                <a:effectLst/>
                <a:highlight>
                  <a:srgbClr val="FFFFFF"/>
                </a:highlight>
                <a:latin typeface="Calibri" panose="020F0502020204030204" pitchFamily="34" charset="0"/>
              </a:rPr>
              <a:t> </a:t>
            </a:r>
            <a:endParaRPr lang="en-US" sz="1500" b="0" i="0">
              <a:effectLst/>
              <a:highlight>
                <a:srgbClr val="FFFFFF"/>
              </a:highlight>
              <a:latin typeface="Segoe UI" panose="020B0502040204020203" pitchFamily="34" charset="0"/>
            </a:endParaRPr>
          </a:p>
          <a:p>
            <a:pPr algn="l" rtl="0" fontAlgn="base"/>
            <a:r>
              <a:rPr lang="en-US" sz="1500" b="1" i="0">
                <a:effectLst/>
                <a:highlight>
                  <a:srgbClr val="FFFFFF"/>
                </a:highlight>
                <a:latin typeface="Calibri" panose="020F0502020204030204" pitchFamily="34" charset="0"/>
              </a:rPr>
              <a:t>Instructor Name: Usman Ahmad</a:t>
            </a:r>
            <a:r>
              <a:rPr lang="en-US" sz="1500" b="0" i="0">
                <a:effectLst/>
                <a:highlight>
                  <a:srgbClr val="FFFFFF"/>
                </a:highlight>
                <a:latin typeface="Calibri" panose="020F0502020204030204" pitchFamily="34" charset="0"/>
              </a:rPr>
              <a:t> </a:t>
            </a:r>
            <a:endParaRPr lang="en-US" sz="1500" b="0" i="0">
              <a:effectLst/>
              <a:highlight>
                <a:srgbClr val="FFFFFF"/>
              </a:highlight>
              <a:latin typeface="Segoe UI" panose="020B0502040204020203" pitchFamily="34" charset="0"/>
            </a:endParaRPr>
          </a:p>
          <a:p>
            <a:pPr algn="l"/>
            <a:endParaRPr lang="en-CA" sz="1500"/>
          </a:p>
        </p:txBody>
      </p:sp>
    </p:spTree>
    <p:extLst>
      <p:ext uri="{BB962C8B-B14F-4D97-AF65-F5344CB8AC3E}">
        <p14:creationId xmlns:p14="http://schemas.microsoft.com/office/powerpoint/2010/main" val="408729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How to Become a Data Scientist in 2024 ...">
            <a:extLst>
              <a:ext uri="{FF2B5EF4-FFF2-40B4-BE49-F238E27FC236}">
                <a16:creationId xmlns:a16="http://schemas.microsoft.com/office/drawing/2014/main" id="{4B9D72A9-409E-44C0-1D60-793EA82BA00B}"/>
              </a:ext>
            </a:extLst>
          </p:cNvPr>
          <p:cNvPicPr>
            <a:picLocks noChangeAspect="1"/>
          </p:cNvPicPr>
          <p:nvPr/>
        </p:nvPicPr>
        <p:blipFill rotWithShape="1">
          <a:blip r:embed="rId2"/>
          <a:srcRect l="5738" r="32384" b="1"/>
          <a:stretch/>
        </p:blipFill>
        <p:spPr>
          <a:xfrm>
            <a:off x="7459038" y="2003069"/>
            <a:ext cx="4499733" cy="4489805"/>
          </a:xfrm>
          <a:prstGeom prst="rect">
            <a:avLst/>
          </a:prstGeom>
        </p:spPr>
      </p:pic>
      <p:sp>
        <p:nvSpPr>
          <p:cNvPr id="4" name="Title 3">
            <a:extLst>
              <a:ext uri="{FF2B5EF4-FFF2-40B4-BE49-F238E27FC236}">
                <a16:creationId xmlns:a16="http://schemas.microsoft.com/office/drawing/2014/main" id="{01B247F7-B451-C20D-697A-683113A02308}"/>
              </a:ext>
            </a:extLst>
          </p:cNvPr>
          <p:cNvSpPr>
            <a:spLocks noGrp="1"/>
          </p:cNvSpPr>
          <p:nvPr>
            <p:ph type="title"/>
          </p:nvPr>
        </p:nvSpPr>
        <p:spPr>
          <a:xfrm>
            <a:off x="838200" y="365126"/>
            <a:ext cx="10515600" cy="1021886"/>
          </a:xfrm>
        </p:spPr>
        <p:txBody>
          <a:bodyPr/>
          <a:lstStyle/>
          <a:p>
            <a:r>
              <a:rPr lang="en-IN">
                <a:solidFill>
                  <a:schemeClr val="bg1"/>
                </a:solidFill>
              </a:rPr>
              <a:t>Solution Flow/Project Flow</a:t>
            </a:r>
          </a:p>
        </p:txBody>
      </p:sp>
      <p:sp>
        <p:nvSpPr>
          <p:cNvPr id="27" name="Content Placeholder 26">
            <a:extLst>
              <a:ext uri="{FF2B5EF4-FFF2-40B4-BE49-F238E27FC236}">
                <a16:creationId xmlns:a16="http://schemas.microsoft.com/office/drawing/2014/main" id="{AE17B262-21B1-C803-C8D3-30EBBCE628D2}"/>
              </a:ext>
            </a:extLst>
          </p:cNvPr>
          <p:cNvSpPr>
            <a:spLocks noGrp="1"/>
          </p:cNvSpPr>
          <p:nvPr>
            <p:ph idx="1"/>
          </p:nvPr>
        </p:nvSpPr>
        <p:spPr/>
        <p:txBody>
          <a:bodyPr>
            <a:normAutofit fontScale="62500" lnSpcReduction="20000"/>
          </a:bodyPr>
          <a:lstStyle/>
          <a:p>
            <a:r>
              <a:rPr lang="en-IN">
                <a:solidFill>
                  <a:schemeClr val="bg1"/>
                </a:solidFill>
              </a:rPr>
              <a:t>Model Selection:</a:t>
            </a:r>
          </a:p>
          <a:p>
            <a:pPr marL="0" indent="0">
              <a:buNone/>
            </a:pPr>
            <a:r>
              <a:rPr lang="en-IN">
                <a:solidFill>
                  <a:schemeClr val="bg1"/>
                </a:solidFill>
              </a:rPr>
              <a:t>	Choose appropriate algorithms</a:t>
            </a:r>
          </a:p>
          <a:p>
            <a:r>
              <a:rPr lang="en-IN">
                <a:solidFill>
                  <a:schemeClr val="bg1"/>
                </a:solidFill>
              </a:rPr>
              <a:t>Model Training &amp; Evaluation:</a:t>
            </a:r>
          </a:p>
          <a:p>
            <a:pPr marL="0" indent="0">
              <a:buNone/>
            </a:pPr>
            <a:r>
              <a:rPr lang="en-IN">
                <a:solidFill>
                  <a:schemeClr val="bg1"/>
                </a:solidFill>
              </a:rPr>
              <a:t>	Train the selected model using the training data.</a:t>
            </a:r>
          </a:p>
          <a:p>
            <a:pPr marL="0" indent="0">
              <a:buNone/>
            </a:pPr>
            <a:r>
              <a:rPr lang="en-IN">
                <a:solidFill>
                  <a:schemeClr val="bg1"/>
                </a:solidFill>
              </a:rPr>
              <a:t>	Evaluate the model’s performance using validation data (accuracy, precision, recall, etc.).</a:t>
            </a:r>
          </a:p>
          <a:p>
            <a:r>
              <a:rPr lang="en-IN">
                <a:solidFill>
                  <a:schemeClr val="bg1"/>
                </a:solidFill>
              </a:rPr>
              <a:t>Model Tuning:</a:t>
            </a:r>
          </a:p>
          <a:p>
            <a:pPr marL="0" indent="0">
              <a:buNone/>
            </a:pPr>
            <a:r>
              <a:rPr lang="en-IN">
                <a:solidFill>
                  <a:schemeClr val="bg1"/>
                </a:solidFill>
              </a:rPr>
              <a:t>	Optimize model hyperparameters </a:t>
            </a:r>
          </a:p>
          <a:p>
            <a:r>
              <a:rPr lang="en-IN">
                <a:solidFill>
                  <a:schemeClr val="bg1"/>
                </a:solidFill>
              </a:rPr>
              <a:t>Model Validation and Visualization:</a:t>
            </a:r>
          </a:p>
          <a:p>
            <a:pPr marL="0" indent="0">
              <a:buNone/>
            </a:pPr>
            <a:r>
              <a:rPr lang="en-IN">
                <a:solidFill>
                  <a:schemeClr val="bg1"/>
                </a:solidFill>
              </a:rPr>
              <a:t>	Validate the tuned model on the test set.</a:t>
            </a:r>
          </a:p>
          <a:p>
            <a:pPr marL="0" indent="0">
              <a:buNone/>
            </a:pPr>
            <a:r>
              <a:rPr lang="en-IN">
                <a:solidFill>
                  <a:schemeClr val="bg1"/>
                </a:solidFill>
              </a:rPr>
              <a:t>	Visualize model predictions and compare them with actual values.</a:t>
            </a:r>
          </a:p>
          <a:p>
            <a:r>
              <a:rPr lang="en-IN">
                <a:solidFill>
                  <a:schemeClr val="bg1"/>
                </a:solidFill>
              </a:rPr>
              <a:t>Conclusions:</a:t>
            </a:r>
          </a:p>
          <a:p>
            <a:pPr marL="0" indent="0">
              <a:buNone/>
            </a:pPr>
            <a:r>
              <a:rPr lang="en-IN">
                <a:solidFill>
                  <a:schemeClr val="bg1"/>
                </a:solidFill>
              </a:rPr>
              <a:t>	Analyse the model’s performance.</a:t>
            </a:r>
          </a:p>
          <a:p>
            <a:pPr marL="0" indent="0">
              <a:buNone/>
            </a:pPr>
            <a:r>
              <a:rPr lang="en-IN">
                <a:solidFill>
                  <a:schemeClr val="bg1"/>
                </a:solidFill>
              </a:rPr>
              <a:t>	Draw conclusions based on the results.</a:t>
            </a:r>
          </a:p>
        </p:txBody>
      </p:sp>
    </p:spTree>
    <p:extLst>
      <p:ext uri="{BB962C8B-B14F-4D97-AF65-F5344CB8AC3E}">
        <p14:creationId xmlns:p14="http://schemas.microsoft.com/office/powerpoint/2010/main" val="923746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ly rendered city with numbers">
            <a:extLst>
              <a:ext uri="{FF2B5EF4-FFF2-40B4-BE49-F238E27FC236}">
                <a16:creationId xmlns:a16="http://schemas.microsoft.com/office/drawing/2014/main" id="{040CC167-9BBD-60A0-8364-B0D553515C6E}"/>
              </a:ext>
            </a:extLst>
          </p:cNvPr>
          <p:cNvPicPr>
            <a:picLocks noChangeAspect="1"/>
          </p:cNvPicPr>
          <p:nvPr/>
        </p:nvPicPr>
        <p:blipFill rotWithShape="1">
          <a:blip r:embed="rId2"/>
          <a:srcRect t="9091" r="39396"/>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C0308-A688-80DB-2AAA-E2BCF6E5CDB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Dataset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2D3CA1-76D6-2F56-615B-B1360BFE9D5D}"/>
              </a:ext>
            </a:extLst>
          </p:cNvPr>
          <p:cNvSpPr>
            <a:spLocks noGrp="1"/>
          </p:cNvSpPr>
          <p:nvPr>
            <p:ph idx="1"/>
          </p:nvPr>
        </p:nvSpPr>
        <p:spPr>
          <a:xfrm>
            <a:off x="371094" y="2718054"/>
            <a:ext cx="3438906" cy="3207258"/>
          </a:xfrm>
        </p:spPr>
        <p:txBody>
          <a:bodyPr vert="horz" lIns="91440" tIns="45720" rIns="91440" bIns="45720" rtlCol="0" anchor="t">
            <a:normAutofit/>
          </a:bodyPr>
          <a:lstStyle/>
          <a:p>
            <a:pPr marL="514350" indent="-514350">
              <a:buAutoNum type="arabicPeriod"/>
            </a:pPr>
            <a:endParaRPr lang="en-US" sz="1700">
              <a:solidFill>
                <a:schemeClr val="bg1"/>
              </a:solidFill>
            </a:endParaRPr>
          </a:p>
          <a:p>
            <a:pPr>
              <a:buFont typeface="Wingdings" panose="05000000000000000000" pitchFamily="2" charset="2"/>
              <a:buChar char="ü"/>
            </a:pPr>
            <a:r>
              <a:rPr lang="en-US" sz="1700">
                <a:solidFill>
                  <a:schemeClr val="bg1"/>
                </a:solidFill>
              </a:rPr>
              <a:t>  Data Source</a:t>
            </a:r>
          </a:p>
          <a:p>
            <a:pPr marL="0" indent="0">
              <a:buNone/>
            </a:pPr>
            <a:endParaRPr lang="en-US" sz="1700">
              <a:solidFill>
                <a:schemeClr val="bg1"/>
              </a:solidFill>
              <a:latin typeface="Arial"/>
              <a:cs typeface="Arial"/>
            </a:endParaRPr>
          </a:p>
          <a:p>
            <a:pPr marL="971550" lvl="1" indent="-514350">
              <a:buFont typeface="Courier New,monospace" panose="020B0604020202020204" pitchFamily="34" charset="0"/>
              <a:buChar char="o"/>
            </a:pPr>
            <a:r>
              <a:rPr lang="en-US" sz="1700">
                <a:solidFill>
                  <a:schemeClr val="bg1"/>
                </a:solidFill>
                <a:latin typeface="Arial"/>
                <a:cs typeface="Arial"/>
              </a:rPr>
              <a:t>Kaggle</a:t>
            </a:r>
          </a:p>
          <a:p>
            <a:pPr marL="457200" lvl="1" indent="0">
              <a:buNone/>
            </a:pPr>
            <a:r>
              <a:rPr lang="en-CA" sz="1700">
                <a:solidFill>
                  <a:schemeClr val="bg1"/>
                </a:solidFill>
                <a:latin typeface="Times New Roman"/>
                <a:cs typeface="Times New Roman"/>
                <a:hlinkClick r:id="rId3">
                  <a:extLst>
                    <a:ext uri="{A12FA001-AC4F-418D-AE19-62706E023703}">
                      <ahyp:hlinkClr xmlns:ahyp="http://schemas.microsoft.com/office/drawing/2018/hyperlinkcolor" val="tx"/>
                    </a:ext>
                  </a:extLst>
                </a:hlinkClick>
              </a:rPr>
              <a:t>https://www.kaggle.com/datasets/architsharma01/loan-approval-prediction-dataset</a:t>
            </a:r>
            <a:endParaRPr lang="en-CA" sz="1700">
              <a:solidFill>
                <a:schemeClr val="bg1"/>
              </a:solidFill>
              <a:latin typeface="Times New Roman"/>
              <a:cs typeface="Times New Roman"/>
            </a:endParaRPr>
          </a:p>
          <a:p>
            <a:pPr marL="457200" lvl="1" indent="0">
              <a:buNone/>
            </a:pPr>
            <a:endParaRPr lang="en-US" sz="1700">
              <a:solidFill>
                <a:schemeClr val="bg1"/>
              </a:solidFill>
              <a:latin typeface="Times New Roman"/>
              <a:cs typeface="Times New Roman"/>
            </a:endParaRPr>
          </a:p>
          <a:p>
            <a:pPr marL="457200" lvl="1" indent="0">
              <a:buNone/>
            </a:pPr>
            <a:endParaRPr lang="en-CA" sz="1700">
              <a:solidFill>
                <a:schemeClr val="bg1"/>
              </a:solidFill>
              <a:latin typeface="Times New Roman"/>
              <a:cs typeface="Times New Roman"/>
            </a:endParaRPr>
          </a:p>
        </p:txBody>
      </p:sp>
    </p:spTree>
    <p:extLst>
      <p:ext uri="{BB962C8B-B14F-4D97-AF65-F5344CB8AC3E}">
        <p14:creationId xmlns:p14="http://schemas.microsoft.com/office/powerpoint/2010/main" val="2526738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0308-A688-80DB-2AAA-E2BCF6E5CDB5}"/>
              </a:ext>
            </a:extLst>
          </p:cNvPr>
          <p:cNvSpPr>
            <a:spLocks noGrp="1"/>
          </p:cNvSpPr>
          <p:nvPr>
            <p:ph type="title"/>
          </p:nvPr>
        </p:nvSpPr>
        <p:spPr/>
        <p:txBody>
          <a:bodyPr/>
          <a:lstStyle/>
          <a:p>
            <a:r>
              <a:rPr lang="en-US">
                <a:solidFill>
                  <a:schemeClr val="bg1"/>
                </a:solidFill>
              </a:rPr>
              <a:t>Understanding the Data Set (Features)</a:t>
            </a:r>
          </a:p>
        </p:txBody>
      </p:sp>
      <p:sp>
        <p:nvSpPr>
          <p:cNvPr id="3" name="Content Placeholder 2">
            <a:extLst>
              <a:ext uri="{FF2B5EF4-FFF2-40B4-BE49-F238E27FC236}">
                <a16:creationId xmlns:a16="http://schemas.microsoft.com/office/drawing/2014/main" id="{962D3CA1-76D6-2F56-615B-B1360BFE9D5D}"/>
              </a:ext>
            </a:extLst>
          </p:cNvPr>
          <p:cNvSpPr>
            <a:spLocks noGrp="1"/>
          </p:cNvSpPr>
          <p:nvPr>
            <p:ph idx="1"/>
          </p:nvPr>
        </p:nvSpPr>
        <p:spPr>
          <a:xfrm>
            <a:off x="838200" y="1825625"/>
            <a:ext cx="5161908" cy="4351338"/>
          </a:xfrm>
        </p:spPr>
        <p:txBody>
          <a:bodyPr vert="horz" lIns="91440" tIns="45720" rIns="91440" bIns="45720" rtlCol="0" anchor="t">
            <a:normAutofit fontScale="62500" lnSpcReduction="20000"/>
          </a:bodyPr>
          <a:lstStyle/>
          <a:p>
            <a:pPr marL="0" indent="0">
              <a:buNone/>
            </a:pPr>
            <a:r>
              <a:rPr lang="en-US">
                <a:solidFill>
                  <a:schemeClr val="bg1"/>
                </a:solidFill>
                <a:latin typeface="Aptos"/>
                <a:cs typeface="Times New Roman"/>
              </a:rPr>
              <a:t>1. </a:t>
            </a:r>
            <a:r>
              <a:rPr lang="en-US" err="1">
                <a:solidFill>
                  <a:schemeClr val="bg1"/>
                </a:solidFill>
                <a:latin typeface="Aptos"/>
                <a:cs typeface="Times New Roman"/>
              </a:rPr>
              <a:t>loan_id</a:t>
            </a:r>
            <a:endParaRPr lang="en-US">
              <a:solidFill>
                <a:schemeClr val="bg1"/>
              </a:solidFill>
              <a:latin typeface="Aptos"/>
              <a:cs typeface="Times New Roman"/>
            </a:endParaRPr>
          </a:p>
          <a:p>
            <a:pPr marL="0" indent="0">
              <a:buNone/>
            </a:pPr>
            <a:r>
              <a:rPr lang="en-US">
                <a:solidFill>
                  <a:schemeClr val="bg1"/>
                </a:solidFill>
                <a:latin typeface="Aptos"/>
                <a:cs typeface="Times New Roman"/>
              </a:rPr>
              <a:t>	Unique Id of Loan</a:t>
            </a:r>
          </a:p>
          <a:p>
            <a:pPr marL="0" indent="0">
              <a:buNone/>
            </a:pPr>
            <a:r>
              <a:rPr lang="en-US">
                <a:solidFill>
                  <a:schemeClr val="bg1"/>
                </a:solidFill>
                <a:latin typeface="Aptos"/>
                <a:cs typeface="Times New Roman"/>
              </a:rPr>
              <a:t>2. </a:t>
            </a:r>
            <a:r>
              <a:rPr lang="en-US" err="1">
                <a:solidFill>
                  <a:schemeClr val="bg1"/>
                </a:solidFill>
                <a:latin typeface="Aptos"/>
                <a:cs typeface="Times New Roman"/>
              </a:rPr>
              <a:t>no_of_dependents</a:t>
            </a:r>
            <a:endParaRPr lang="en-US">
              <a:solidFill>
                <a:schemeClr val="bg1"/>
              </a:solidFill>
              <a:latin typeface="Aptos"/>
              <a:cs typeface="Times New Roman"/>
            </a:endParaRPr>
          </a:p>
          <a:p>
            <a:pPr marL="0" indent="0">
              <a:buNone/>
            </a:pPr>
            <a:r>
              <a:rPr lang="en-US">
                <a:solidFill>
                  <a:schemeClr val="bg1"/>
                </a:solidFill>
                <a:latin typeface="Aptos"/>
                <a:cs typeface="Times New Roman"/>
              </a:rPr>
              <a:t>	Number of Dependents of the Applicant</a:t>
            </a:r>
          </a:p>
          <a:p>
            <a:pPr marL="0" indent="0">
              <a:buNone/>
            </a:pPr>
            <a:r>
              <a:rPr lang="en-US">
                <a:solidFill>
                  <a:schemeClr val="bg1"/>
                </a:solidFill>
                <a:latin typeface="Aptos"/>
                <a:cs typeface="Times New Roman"/>
              </a:rPr>
              <a:t>3. education</a:t>
            </a:r>
          </a:p>
          <a:p>
            <a:pPr marL="0" indent="0">
              <a:buNone/>
            </a:pPr>
            <a:r>
              <a:rPr lang="en-US">
                <a:solidFill>
                  <a:schemeClr val="bg1"/>
                </a:solidFill>
                <a:latin typeface="Aptos"/>
                <a:cs typeface="Times New Roman"/>
              </a:rPr>
              <a:t>	Education of the Applicant:</a:t>
            </a:r>
          </a:p>
          <a:p>
            <a:pPr marL="0" indent="0">
              <a:buNone/>
            </a:pPr>
            <a:r>
              <a:rPr lang="en-US">
                <a:solidFill>
                  <a:schemeClr val="bg1"/>
                </a:solidFill>
                <a:latin typeface="Aptos"/>
                <a:cs typeface="Times New Roman"/>
              </a:rPr>
              <a:t>		Graduate/Not Graduate</a:t>
            </a:r>
          </a:p>
          <a:p>
            <a:pPr marL="0" indent="0">
              <a:buNone/>
            </a:pPr>
            <a:r>
              <a:rPr lang="en-US">
                <a:solidFill>
                  <a:schemeClr val="bg1"/>
                </a:solidFill>
                <a:latin typeface="Aptos"/>
                <a:cs typeface="Times New Roman"/>
              </a:rPr>
              <a:t>4. </a:t>
            </a:r>
            <a:r>
              <a:rPr lang="en-US" err="1">
                <a:solidFill>
                  <a:schemeClr val="bg1"/>
                </a:solidFill>
                <a:latin typeface="Aptos"/>
                <a:cs typeface="Times New Roman"/>
              </a:rPr>
              <a:t>self_employed</a:t>
            </a:r>
            <a:endParaRPr lang="en-US">
              <a:solidFill>
                <a:schemeClr val="bg1"/>
              </a:solidFill>
              <a:latin typeface="Aptos"/>
              <a:cs typeface="Times New Roman"/>
            </a:endParaRPr>
          </a:p>
          <a:p>
            <a:pPr marL="0" indent="0">
              <a:buNone/>
            </a:pPr>
            <a:r>
              <a:rPr lang="en-US">
                <a:solidFill>
                  <a:schemeClr val="bg1"/>
                </a:solidFill>
                <a:latin typeface="Aptos"/>
                <a:cs typeface="Times New Roman"/>
              </a:rPr>
              <a:t>	Employment Status of the Applicant</a:t>
            </a:r>
          </a:p>
          <a:p>
            <a:pPr marL="0" indent="0">
              <a:buNone/>
            </a:pPr>
            <a:r>
              <a:rPr lang="en-US">
                <a:solidFill>
                  <a:schemeClr val="bg1"/>
                </a:solidFill>
                <a:latin typeface="Aptos"/>
                <a:cs typeface="Times New Roman"/>
              </a:rPr>
              <a:t>5.income_annum</a:t>
            </a:r>
          </a:p>
          <a:p>
            <a:pPr marL="0" indent="0">
              <a:buNone/>
            </a:pPr>
            <a:r>
              <a:rPr lang="en-US">
                <a:solidFill>
                  <a:schemeClr val="bg1"/>
                </a:solidFill>
                <a:latin typeface="Aptos"/>
                <a:cs typeface="Times New Roman"/>
              </a:rPr>
              <a:t>	Annual Income of the Applicant</a:t>
            </a:r>
          </a:p>
          <a:p>
            <a:pPr marL="0" indent="0">
              <a:buNone/>
            </a:pPr>
            <a:r>
              <a:rPr lang="en-US">
                <a:solidFill>
                  <a:schemeClr val="bg1"/>
                </a:solidFill>
                <a:latin typeface="Aptos"/>
                <a:cs typeface="Times New Roman"/>
              </a:rPr>
              <a:t>6.loan_amount</a:t>
            </a:r>
          </a:p>
          <a:p>
            <a:pPr marL="0" indent="0">
              <a:buNone/>
            </a:pPr>
            <a:r>
              <a:rPr lang="en-US">
                <a:solidFill>
                  <a:schemeClr val="bg1"/>
                </a:solidFill>
                <a:latin typeface="Aptos"/>
                <a:cs typeface="Times New Roman"/>
              </a:rPr>
              <a:t>	Applied Loan Amount</a:t>
            </a:r>
          </a:p>
        </p:txBody>
      </p:sp>
      <p:sp>
        <p:nvSpPr>
          <p:cNvPr id="5" name="TextBox 4">
            <a:extLst>
              <a:ext uri="{FF2B5EF4-FFF2-40B4-BE49-F238E27FC236}">
                <a16:creationId xmlns:a16="http://schemas.microsoft.com/office/drawing/2014/main" id="{254D5F6D-30FF-D3A5-C618-C959DBD0D93D}"/>
              </a:ext>
            </a:extLst>
          </p:cNvPr>
          <p:cNvSpPr txBox="1"/>
          <p:nvPr/>
        </p:nvSpPr>
        <p:spPr>
          <a:xfrm>
            <a:off x="5999408" y="1692222"/>
            <a:ext cx="5688170" cy="4247317"/>
          </a:xfrm>
          <a:prstGeom prst="rect">
            <a:avLst/>
          </a:prstGeom>
          <a:noFill/>
        </p:spPr>
        <p:txBody>
          <a:bodyPr wrap="square" lIns="91440" tIns="45720" rIns="91440" bIns="45720" rtlCol="0" anchor="t">
            <a:spAutoFit/>
          </a:bodyPr>
          <a:lstStyle/>
          <a:p>
            <a:r>
              <a:rPr lang="en-US">
                <a:solidFill>
                  <a:schemeClr val="bg1"/>
                </a:solidFill>
              </a:rPr>
              <a:t>7. </a:t>
            </a:r>
            <a:r>
              <a:rPr lang="en-US" err="1">
                <a:solidFill>
                  <a:schemeClr val="bg1"/>
                </a:solidFill>
              </a:rPr>
              <a:t>loan_term</a:t>
            </a:r>
            <a:endParaRPr lang="en-US">
              <a:solidFill>
                <a:schemeClr val="bg1"/>
              </a:solidFill>
            </a:endParaRPr>
          </a:p>
          <a:p>
            <a:r>
              <a:rPr lang="en-US">
                <a:solidFill>
                  <a:schemeClr val="bg1"/>
                </a:solidFill>
              </a:rPr>
              <a:t>	Loan Term in Years</a:t>
            </a:r>
          </a:p>
          <a:p>
            <a:r>
              <a:rPr lang="en-US">
                <a:solidFill>
                  <a:schemeClr val="bg1"/>
                </a:solidFill>
              </a:rPr>
              <a:t>8. </a:t>
            </a:r>
            <a:r>
              <a:rPr lang="en-US" err="1">
                <a:solidFill>
                  <a:schemeClr val="bg1"/>
                </a:solidFill>
              </a:rPr>
              <a:t>cibil_score</a:t>
            </a:r>
            <a:endParaRPr lang="en-US">
              <a:solidFill>
                <a:schemeClr val="bg1"/>
              </a:solidFill>
            </a:endParaRPr>
          </a:p>
          <a:p>
            <a:r>
              <a:rPr lang="en-US">
                <a:solidFill>
                  <a:schemeClr val="bg1"/>
                </a:solidFill>
              </a:rPr>
              <a:t>	Credit Score of the applicant</a:t>
            </a:r>
          </a:p>
          <a:p>
            <a:r>
              <a:rPr lang="en-US">
                <a:solidFill>
                  <a:schemeClr val="bg1"/>
                </a:solidFill>
              </a:rPr>
              <a:t>9. </a:t>
            </a:r>
            <a:r>
              <a:rPr lang="en-US" err="1">
                <a:solidFill>
                  <a:schemeClr val="bg1"/>
                </a:solidFill>
              </a:rPr>
              <a:t>residential_assets_value</a:t>
            </a:r>
            <a:endParaRPr lang="en-US">
              <a:solidFill>
                <a:schemeClr val="bg1"/>
              </a:solidFill>
            </a:endParaRPr>
          </a:p>
          <a:p>
            <a:r>
              <a:rPr lang="en-US">
                <a:solidFill>
                  <a:schemeClr val="bg1"/>
                </a:solidFill>
              </a:rPr>
              <a:t>	Residential Assets Value of the Applicant</a:t>
            </a:r>
          </a:p>
          <a:p>
            <a:r>
              <a:rPr lang="en-US">
                <a:solidFill>
                  <a:schemeClr val="bg1"/>
                </a:solidFill>
              </a:rPr>
              <a:t>10. </a:t>
            </a:r>
            <a:r>
              <a:rPr lang="en-US" err="1">
                <a:solidFill>
                  <a:schemeClr val="bg1"/>
                </a:solidFill>
              </a:rPr>
              <a:t>commercial_assets_value</a:t>
            </a:r>
            <a:endParaRPr lang="en-US">
              <a:solidFill>
                <a:schemeClr val="bg1"/>
              </a:solidFill>
            </a:endParaRPr>
          </a:p>
          <a:p>
            <a:r>
              <a:rPr lang="en-US">
                <a:solidFill>
                  <a:schemeClr val="bg1"/>
                </a:solidFill>
              </a:rPr>
              <a:t>	Commerical Assets Value of the Applicant	</a:t>
            </a:r>
          </a:p>
          <a:p>
            <a:r>
              <a:rPr lang="en-US">
                <a:solidFill>
                  <a:schemeClr val="bg1"/>
                </a:solidFill>
              </a:rPr>
              <a:t>11. </a:t>
            </a:r>
            <a:r>
              <a:rPr lang="en-US" err="1">
                <a:solidFill>
                  <a:schemeClr val="bg1"/>
                </a:solidFill>
              </a:rPr>
              <a:t>luxury_assets_value</a:t>
            </a:r>
            <a:endParaRPr lang="en-US">
              <a:solidFill>
                <a:schemeClr val="bg1"/>
              </a:solidFill>
            </a:endParaRPr>
          </a:p>
          <a:p>
            <a:r>
              <a:rPr lang="en-US">
                <a:solidFill>
                  <a:schemeClr val="bg1"/>
                </a:solidFill>
              </a:rPr>
              <a:t>	Luxury Assets Value of the Applicant</a:t>
            </a:r>
          </a:p>
          <a:p>
            <a:r>
              <a:rPr lang="en-US">
                <a:solidFill>
                  <a:schemeClr val="bg1"/>
                </a:solidFill>
              </a:rPr>
              <a:t>12. </a:t>
            </a:r>
            <a:r>
              <a:rPr lang="en-US" err="1">
                <a:solidFill>
                  <a:schemeClr val="bg1"/>
                </a:solidFill>
              </a:rPr>
              <a:t>bank_asset_value</a:t>
            </a:r>
            <a:endParaRPr lang="en-US">
              <a:solidFill>
                <a:schemeClr val="bg1"/>
              </a:solidFill>
            </a:endParaRPr>
          </a:p>
          <a:p>
            <a:r>
              <a:rPr lang="en-US">
                <a:solidFill>
                  <a:schemeClr val="bg1"/>
                </a:solidFill>
              </a:rPr>
              <a:t>	Current Bank Balance of the Applicant</a:t>
            </a:r>
          </a:p>
          <a:p>
            <a:r>
              <a:rPr lang="en-US">
                <a:solidFill>
                  <a:schemeClr val="bg1"/>
                </a:solidFill>
              </a:rPr>
              <a:t>13. </a:t>
            </a:r>
            <a:r>
              <a:rPr lang="en-US" err="1">
                <a:solidFill>
                  <a:schemeClr val="bg1"/>
                </a:solidFill>
              </a:rPr>
              <a:t>loan_status</a:t>
            </a:r>
            <a:endParaRPr lang="en-US">
              <a:solidFill>
                <a:schemeClr val="bg1"/>
              </a:solidFill>
            </a:endParaRPr>
          </a:p>
          <a:p>
            <a:r>
              <a:rPr lang="en-US">
                <a:solidFill>
                  <a:schemeClr val="bg1"/>
                </a:solidFill>
              </a:rPr>
              <a:t>	Loan Approval Status: </a:t>
            </a:r>
          </a:p>
          <a:p>
            <a:r>
              <a:rPr lang="en-US">
                <a:solidFill>
                  <a:schemeClr val="bg1"/>
                </a:solidFill>
              </a:rPr>
              <a:t>           Approved/Rejected</a:t>
            </a:r>
          </a:p>
        </p:txBody>
      </p:sp>
    </p:spTree>
    <p:extLst>
      <p:ext uri="{BB962C8B-B14F-4D97-AF65-F5344CB8AC3E}">
        <p14:creationId xmlns:p14="http://schemas.microsoft.com/office/powerpoint/2010/main" val="3559109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Loading The Data Set</a:t>
            </a:r>
          </a:p>
        </p:txBody>
      </p:sp>
      <p:pic>
        <p:nvPicPr>
          <p:cNvPr id="4" name="Content Placeholder 3" descr="A screenshot of a computer&#10;&#10;Description automatically generated">
            <a:extLst>
              <a:ext uri="{FF2B5EF4-FFF2-40B4-BE49-F238E27FC236}">
                <a16:creationId xmlns:a16="http://schemas.microsoft.com/office/drawing/2014/main" id="{7E1668F3-F8F4-2B90-2175-E3FBD1DBE2BF}"/>
              </a:ext>
            </a:extLst>
          </p:cNvPr>
          <p:cNvPicPr>
            <a:picLocks noGrp="1" noChangeAspect="1"/>
          </p:cNvPicPr>
          <p:nvPr>
            <p:ph idx="1"/>
          </p:nvPr>
        </p:nvPicPr>
        <p:blipFill rotWithShape="1">
          <a:blip r:embed="rId2"/>
          <a:srcRect b="37120"/>
          <a:stretch/>
        </p:blipFill>
        <p:spPr>
          <a:xfrm>
            <a:off x="1006867" y="1690688"/>
            <a:ext cx="10685123" cy="2736101"/>
          </a:xfrm>
          <a:prstGeom prst="rect">
            <a:avLst/>
          </a:prstGeom>
        </p:spPr>
      </p:pic>
      <p:pic>
        <p:nvPicPr>
          <p:cNvPr id="6" name="Picture 5">
            <a:extLst>
              <a:ext uri="{FF2B5EF4-FFF2-40B4-BE49-F238E27FC236}">
                <a16:creationId xmlns:a16="http://schemas.microsoft.com/office/drawing/2014/main" id="{0BA7701D-3443-4397-7021-42B12437E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67" y="4685016"/>
            <a:ext cx="10685123" cy="1646571"/>
          </a:xfrm>
          <a:prstGeom prst="rect">
            <a:avLst/>
          </a:prstGeom>
        </p:spPr>
      </p:pic>
    </p:spTree>
    <p:extLst>
      <p:ext uri="{BB962C8B-B14F-4D97-AF65-F5344CB8AC3E}">
        <p14:creationId xmlns:p14="http://schemas.microsoft.com/office/powerpoint/2010/main" val="132829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Data Types of Features</a:t>
            </a:r>
          </a:p>
        </p:txBody>
      </p:sp>
      <p:pic>
        <p:nvPicPr>
          <p:cNvPr id="3" name="Content Placeholder 3" descr="A screenshot of a computer&#10;&#10;Description automatically generated">
            <a:extLst>
              <a:ext uri="{FF2B5EF4-FFF2-40B4-BE49-F238E27FC236}">
                <a16:creationId xmlns:a16="http://schemas.microsoft.com/office/drawing/2014/main" id="{90BAAE36-FD0A-F0DB-2D34-A2B95F5054B2}"/>
              </a:ext>
            </a:extLst>
          </p:cNvPr>
          <p:cNvPicPr>
            <a:picLocks noChangeAspect="1"/>
          </p:cNvPicPr>
          <p:nvPr/>
        </p:nvPicPr>
        <p:blipFill rotWithShape="1">
          <a:blip r:embed="rId2"/>
          <a:srcRect b="21072"/>
          <a:stretch/>
        </p:blipFill>
        <p:spPr>
          <a:xfrm>
            <a:off x="838200" y="1847785"/>
            <a:ext cx="10515600" cy="4464115"/>
          </a:xfrm>
          <a:prstGeom prst="rect">
            <a:avLst/>
          </a:prstGeom>
        </p:spPr>
      </p:pic>
    </p:spTree>
    <p:extLst>
      <p:ext uri="{BB962C8B-B14F-4D97-AF65-F5344CB8AC3E}">
        <p14:creationId xmlns:p14="http://schemas.microsoft.com/office/powerpoint/2010/main" val="3841286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Converting Yes/No data to 1/0 data </a:t>
            </a:r>
          </a:p>
        </p:txBody>
      </p:sp>
      <p:pic>
        <p:nvPicPr>
          <p:cNvPr id="5" name="Picture 4">
            <a:extLst>
              <a:ext uri="{FF2B5EF4-FFF2-40B4-BE49-F238E27FC236}">
                <a16:creationId xmlns:a16="http://schemas.microsoft.com/office/drawing/2014/main" id="{145D73E3-EB5D-10DD-4F3B-9B3F537B9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60469"/>
            <a:ext cx="10874339" cy="1568531"/>
          </a:xfrm>
          <a:prstGeom prst="rect">
            <a:avLst/>
          </a:prstGeom>
        </p:spPr>
      </p:pic>
      <p:pic>
        <p:nvPicPr>
          <p:cNvPr id="7" name="Picture 6">
            <a:extLst>
              <a:ext uri="{FF2B5EF4-FFF2-40B4-BE49-F238E27FC236}">
                <a16:creationId xmlns:a16="http://schemas.microsoft.com/office/drawing/2014/main" id="{939EC61B-C7CB-179D-69CD-2C145203B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4330313"/>
            <a:ext cx="10874340" cy="1382364"/>
          </a:xfrm>
          <a:prstGeom prst="rect">
            <a:avLst/>
          </a:prstGeom>
        </p:spPr>
      </p:pic>
    </p:spTree>
    <p:extLst>
      <p:ext uri="{BB962C8B-B14F-4D97-AF65-F5344CB8AC3E}">
        <p14:creationId xmlns:p14="http://schemas.microsoft.com/office/powerpoint/2010/main" val="53703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Checking For Null and </a:t>
            </a:r>
            <a:r>
              <a:rPr lang="en-US" err="1">
                <a:solidFill>
                  <a:schemeClr val="bg1"/>
                </a:solidFill>
              </a:rPr>
              <a:t>NaN</a:t>
            </a:r>
            <a:r>
              <a:rPr lang="en-US">
                <a:solidFill>
                  <a:schemeClr val="bg1"/>
                </a:solidFill>
              </a:rPr>
              <a:t> Values</a:t>
            </a:r>
          </a:p>
        </p:txBody>
      </p:sp>
      <p:pic>
        <p:nvPicPr>
          <p:cNvPr id="4" name="Picture 3">
            <a:extLst>
              <a:ext uri="{FF2B5EF4-FFF2-40B4-BE49-F238E27FC236}">
                <a16:creationId xmlns:a16="http://schemas.microsoft.com/office/drawing/2014/main" id="{37E60505-E1A5-4469-27EE-4228D93E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01782"/>
            <a:ext cx="5257800" cy="4175728"/>
          </a:xfrm>
          <a:prstGeom prst="rect">
            <a:avLst/>
          </a:prstGeom>
        </p:spPr>
      </p:pic>
      <p:pic>
        <p:nvPicPr>
          <p:cNvPr id="8" name="Picture 7">
            <a:extLst>
              <a:ext uri="{FF2B5EF4-FFF2-40B4-BE49-F238E27FC236}">
                <a16:creationId xmlns:a16="http://schemas.microsoft.com/office/drawing/2014/main" id="{E52B6A69-420B-DF93-81C5-7FF00F9EA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769" y="2101781"/>
            <a:ext cx="5015031" cy="4175727"/>
          </a:xfrm>
          <a:prstGeom prst="rect">
            <a:avLst/>
          </a:prstGeom>
        </p:spPr>
      </p:pic>
    </p:spTree>
    <p:extLst>
      <p:ext uri="{BB962C8B-B14F-4D97-AF65-F5344CB8AC3E}">
        <p14:creationId xmlns:p14="http://schemas.microsoft.com/office/powerpoint/2010/main" val="3583316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Maximum and Minimum Values of Features</a:t>
            </a:r>
          </a:p>
        </p:txBody>
      </p:sp>
      <p:pic>
        <p:nvPicPr>
          <p:cNvPr id="4" name="Picture 3">
            <a:extLst>
              <a:ext uri="{FF2B5EF4-FFF2-40B4-BE49-F238E27FC236}">
                <a16:creationId xmlns:a16="http://schemas.microsoft.com/office/drawing/2014/main" id="{55CF5B43-197B-F097-BA82-04F9C2766B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57" y="1806491"/>
            <a:ext cx="10420886" cy="4337455"/>
          </a:xfrm>
          <a:prstGeom prst="rect">
            <a:avLst/>
          </a:prstGeom>
        </p:spPr>
      </p:pic>
      <p:sp>
        <p:nvSpPr>
          <p:cNvPr id="6" name="Rectangle: Rounded Corners 5">
            <a:extLst>
              <a:ext uri="{FF2B5EF4-FFF2-40B4-BE49-F238E27FC236}">
                <a16:creationId xmlns:a16="http://schemas.microsoft.com/office/drawing/2014/main" id="{F5B966BD-9BA8-09C8-F359-96B6EF7B77FB}"/>
              </a:ext>
            </a:extLst>
          </p:cNvPr>
          <p:cNvSpPr/>
          <p:nvPr/>
        </p:nvSpPr>
        <p:spPr>
          <a:xfrm>
            <a:off x="4818580" y="4931596"/>
            <a:ext cx="750013" cy="236305"/>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11" name="Rectangle: Rounded Corners 10">
            <a:extLst>
              <a:ext uri="{FF2B5EF4-FFF2-40B4-BE49-F238E27FC236}">
                <a16:creationId xmlns:a16="http://schemas.microsoft.com/office/drawing/2014/main" id="{D507594C-CDB1-2699-740E-1FD0B5EDA701}"/>
              </a:ext>
            </a:extLst>
          </p:cNvPr>
          <p:cNvSpPr/>
          <p:nvPr/>
        </p:nvSpPr>
        <p:spPr>
          <a:xfrm>
            <a:off x="6554912" y="3143892"/>
            <a:ext cx="4345969" cy="178770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5F35809-4046-F27F-5F45-3091DB52975F}"/>
              </a:ext>
            </a:extLst>
          </p:cNvPr>
          <p:cNvSpPr txBox="1"/>
          <p:nvPr/>
        </p:nvSpPr>
        <p:spPr>
          <a:xfrm>
            <a:off x="6760396" y="3308279"/>
            <a:ext cx="3852808" cy="1200329"/>
          </a:xfrm>
          <a:prstGeom prst="rect">
            <a:avLst/>
          </a:prstGeom>
          <a:noFill/>
        </p:spPr>
        <p:txBody>
          <a:bodyPr wrap="square" lIns="91440" tIns="45720" rIns="91440" bIns="45720" rtlCol="0" anchor="t">
            <a:spAutoFit/>
          </a:bodyPr>
          <a:lstStyle/>
          <a:p>
            <a:r>
              <a:rPr lang="en-IN"/>
              <a:t>Here If you Observe Minimum Value of </a:t>
            </a:r>
            <a:r>
              <a:rPr lang="en-IN" err="1"/>
              <a:t>residential_Assets_value</a:t>
            </a:r>
            <a:r>
              <a:rPr lang="en-IN"/>
              <a:t> is in Negative Value. So, it is not making any sense.</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239EF1A6-BAFA-FDDF-0FDC-E5B6ABDADDE2}"/>
                  </a:ext>
                </a:extLst>
              </p14:cNvPr>
              <p14:cNvContentPartPr/>
              <p14:nvPr/>
            </p14:nvContentPartPr>
            <p14:xfrm>
              <a:off x="4900563" y="5033904"/>
              <a:ext cx="636480" cy="10800"/>
            </p14:xfrm>
          </p:contentPart>
        </mc:Choice>
        <mc:Fallback xmlns="">
          <p:pic>
            <p:nvPicPr>
              <p:cNvPr id="9" name="Ink 8">
                <a:extLst>
                  <a:ext uri="{FF2B5EF4-FFF2-40B4-BE49-F238E27FC236}">
                    <a16:creationId xmlns:a16="http://schemas.microsoft.com/office/drawing/2014/main" id="{239EF1A6-BAFA-FDDF-0FDC-E5B6ABDADDE2}"/>
                  </a:ext>
                </a:extLst>
              </p:cNvPr>
              <p:cNvPicPr/>
              <p:nvPr/>
            </p:nvPicPr>
            <p:blipFill>
              <a:blip r:embed="rId4"/>
              <a:stretch>
                <a:fillRect/>
              </a:stretch>
            </p:blipFill>
            <p:spPr>
              <a:xfrm>
                <a:off x="4846563" y="4922180"/>
                <a:ext cx="744120" cy="233876"/>
              </a:xfrm>
              <a:prstGeom prst="rect">
                <a:avLst/>
              </a:prstGeom>
            </p:spPr>
          </p:pic>
        </mc:Fallback>
      </mc:AlternateContent>
    </p:spTree>
    <p:extLst>
      <p:ext uri="{BB962C8B-B14F-4D97-AF65-F5344CB8AC3E}">
        <p14:creationId xmlns:p14="http://schemas.microsoft.com/office/powerpoint/2010/main" val="437661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Removing Negative Values</a:t>
            </a:r>
          </a:p>
        </p:txBody>
      </p:sp>
      <p:pic>
        <p:nvPicPr>
          <p:cNvPr id="5" name="Picture 4">
            <a:extLst>
              <a:ext uri="{FF2B5EF4-FFF2-40B4-BE49-F238E27FC236}">
                <a16:creationId xmlns:a16="http://schemas.microsoft.com/office/drawing/2014/main" id="{F06027AE-B240-1B7A-B6EC-244D03BFF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9" y="1968413"/>
            <a:ext cx="5828871" cy="4335693"/>
          </a:xfrm>
          <a:prstGeom prst="rect">
            <a:avLst/>
          </a:prstGeom>
        </p:spPr>
      </p:pic>
      <p:pic>
        <p:nvPicPr>
          <p:cNvPr id="9" name="Picture 8">
            <a:extLst>
              <a:ext uri="{FF2B5EF4-FFF2-40B4-BE49-F238E27FC236}">
                <a16:creationId xmlns:a16="http://schemas.microsoft.com/office/drawing/2014/main" id="{43CCDA98-4CFF-7810-3A7B-9DF17B780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865" y="1931543"/>
            <a:ext cx="5709005" cy="4335692"/>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5"/>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7"/>
              <a:stretch>
                <a:fillRect/>
              </a:stretch>
            </p:blipFill>
            <p:spPr>
              <a:xfrm>
                <a:off x="9923571" y="5088264"/>
                <a:ext cx="37922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DFD4BAA-6827-88D9-2E35-8A5B6277261F}"/>
                  </a:ext>
                </a:extLst>
              </p14:cNvPr>
              <p14:cNvContentPartPr/>
              <p14:nvPr/>
            </p14:nvContentPartPr>
            <p14:xfrm>
              <a:off x="1083976" y="6070704"/>
              <a:ext cx="251640" cy="73800"/>
            </p14:xfrm>
          </p:contentPart>
        </mc:Choice>
        <mc:Fallback xmlns="">
          <p:pic>
            <p:nvPicPr>
              <p:cNvPr id="14" name="Ink 13">
                <a:extLst>
                  <a:ext uri="{FF2B5EF4-FFF2-40B4-BE49-F238E27FC236}">
                    <a16:creationId xmlns:a16="http://schemas.microsoft.com/office/drawing/2014/main" id="{1DFD4BAA-6827-88D9-2E35-8A5B6277261F}"/>
                  </a:ext>
                </a:extLst>
              </p:cNvPr>
              <p:cNvPicPr/>
              <p:nvPr/>
            </p:nvPicPr>
            <p:blipFill>
              <a:blip r:embed="rId9"/>
              <a:stretch>
                <a:fillRect/>
              </a:stretch>
            </p:blipFill>
            <p:spPr>
              <a:xfrm>
                <a:off x="1029899" y="5962175"/>
                <a:ext cx="359434" cy="290497"/>
              </a:xfrm>
              <a:prstGeom prst="rect">
                <a:avLst/>
              </a:prstGeom>
            </p:spPr>
          </p:pic>
        </mc:Fallback>
      </mc:AlternateContent>
    </p:spTree>
    <p:extLst>
      <p:ext uri="{BB962C8B-B14F-4D97-AF65-F5344CB8AC3E}">
        <p14:creationId xmlns:p14="http://schemas.microsoft.com/office/powerpoint/2010/main" val="418092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Summary of Descriptive statistics</a:t>
            </a:r>
          </a:p>
        </p:txBody>
      </p:sp>
      <p:pic>
        <p:nvPicPr>
          <p:cNvPr id="5" name="Picture 4">
            <a:extLst>
              <a:ext uri="{FF2B5EF4-FFF2-40B4-BE49-F238E27FC236}">
                <a16:creationId xmlns:a16="http://schemas.microsoft.com/office/drawing/2014/main" id="{8D3C90E2-7D8D-4147-2A59-0CA3A2B3D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59775"/>
            <a:ext cx="10915436" cy="755344"/>
          </a:xfrm>
          <a:prstGeom prst="rect">
            <a:avLst/>
          </a:prstGeom>
        </p:spPr>
      </p:pic>
      <p:pic>
        <p:nvPicPr>
          <p:cNvPr id="7" name="Picture 6">
            <a:extLst>
              <a:ext uri="{FF2B5EF4-FFF2-40B4-BE49-F238E27FC236}">
                <a16:creationId xmlns:a16="http://schemas.microsoft.com/office/drawing/2014/main" id="{CB1F975D-BD19-3A7E-640B-808CF34F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1"/>
            <a:ext cx="10915436" cy="2305888"/>
          </a:xfrm>
          <a:prstGeom prst="rect">
            <a:avLst/>
          </a:prstGeom>
        </p:spPr>
      </p:pic>
    </p:spTree>
    <p:extLst>
      <p:ext uri="{BB962C8B-B14F-4D97-AF65-F5344CB8AC3E}">
        <p14:creationId xmlns:p14="http://schemas.microsoft.com/office/powerpoint/2010/main" val="2438785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C40123C8-2E1B-AFB9-5AEE-648BF1BF4273}"/>
              </a:ext>
            </a:extLst>
          </p:cNvPr>
          <p:cNvSpPr>
            <a:spLocks noGrp="1"/>
          </p:cNvSpPr>
          <p:nvPr>
            <p:ph type="title"/>
          </p:nvPr>
        </p:nvSpPr>
        <p:spPr>
          <a:xfrm>
            <a:off x="530078" y="2619589"/>
            <a:ext cx="5421963" cy="1715647"/>
          </a:xfrm>
        </p:spPr>
        <p:txBody>
          <a:bodyPr anchor="t">
            <a:normAutofit/>
          </a:bodyPr>
          <a:lstStyle/>
          <a:p>
            <a:pPr algn="ctr"/>
            <a:r>
              <a:rPr lang="en-US" sz="4500" b="1" u="sng">
                <a:solidFill>
                  <a:schemeClr val="bg1"/>
                </a:solidFill>
                <a:highlight>
                  <a:srgbClr val="000000"/>
                </a:highlight>
                <a:ea typeface="+mj-lt"/>
                <a:cs typeface="+mj-lt"/>
              </a:rPr>
              <a:t>Loan Eligibility System</a:t>
            </a:r>
            <a:r>
              <a:rPr lang="en-US" sz="4500">
                <a:solidFill>
                  <a:schemeClr val="bg1"/>
                </a:solidFill>
                <a:highlight>
                  <a:srgbClr val="000000"/>
                </a:highlight>
                <a:ea typeface="+mj-lt"/>
                <a:cs typeface="+mj-lt"/>
              </a:rPr>
              <a:t> </a:t>
            </a:r>
            <a:endParaRPr lang="en-US" sz="4500">
              <a:solidFill>
                <a:schemeClr val="bg1"/>
              </a:solidFill>
              <a:highlight>
                <a:srgbClr val="000000"/>
              </a:highlight>
            </a:endParaRPr>
          </a:p>
        </p:txBody>
      </p:sp>
      <p:grpSp>
        <p:nvGrpSpPr>
          <p:cNvPr id="28" name="Group 27">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 name="Group 29">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1" name="Freeform: Shape 30">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 name="Picture 2">
            <a:extLst>
              <a:ext uri="{FF2B5EF4-FFF2-40B4-BE49-F238E27FC236}">
                <a16:creationId xmlns:a16="http://schemas.microsoft.com/office/drawing/2014/main" id="{A68CF6C0-DB24-CAAF-61B6-DBBD27CF11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0526" y="1309032"/>
            <a:ext cx="4674741" cy="2672122"/>
          </a:xfrm>
          <a:prstGeom prst="rect">
            <a:avLst/>
          </a:prstGeom>
        </p:spPr>
      </p:pic>
    </p:spTree>
    <p:extLst>
      <p:ext uri="{BB962C8B-B14F-4D97-AF65-F5344CB8AC3E}">
        <p14:creationId xmlns:p14="http://schemas.microsoft.com/office/powerpoint/2010/main" val="1662483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Histograms of Features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E181B9-BEB4-BDC4-0D79-21BA489D8AC8}"/>
                  </a:ext>
                </a:extLst>
              </p14:cNvPr>
              <p14:cNvContentPartPr/>
              <p14:nvPr/>
            </p14:nvContentPartPr>
            <p14:xfrm>
              <a:off x="4839003" y="1263624"/>
              <a:ext cx="360" cy="360"/>
            </p14:xfrm>
          </p:contentPart>
        </mc:Choice>
        <mc:Fallback xmlns="">
          <p:pic>
            <p:nvPicPr>
              <p:cNvPr id="3" name="Ink 2">
                <a:extLst>
                  <a:ext uri="{FF2B5EF4-FFF2-40B4-BE49-F238E27FC236}">
                    <a16:creationId xmlns:a16="http://schemas.microsoft.com/office/drawing/2014/main" id="{7AE181B9-BEB4-BDC4-0D79-21BA489D8AC8}"/>
                  </a:ext>
                </a:extLst>
              </p:cNvPr>
              <p:cNvPicPr/>
              <p:nvPr/>
            </p:nvPicPr>
            <p:blipFill>
              <a:blip r:embed="rId7"/>
              <a:stretch>
                <a:fillRect/>
              </a:stretch>
            </p:blipFill>
            <p:spPr>
              <a:xfrm>
                <a:off x="4785003" y="11556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ED361BF-723D-2679-2789-66F08AECD02F}"/>
                  </a:ext>
                </a:extLst>
              </p14:cNvPr>
              <p14:cNvContentPartPr/>
              <p14:nvPr/>
            </p14:nvContentPartPr>
            <p14:xfrm>
              <a:off x="2578923" y="205224"/>
              <a:ext cx="360" cy="360"/>
            </p14:xfrm>
          </p:contentPart>
        </mc:Choice>
        <mc:Fallback xmlns="">
          <p:pic>
            <p:nvPicPr>
              <p:cNvPr id="6" name="Ink 5">
                <a:extLst>
                  <a:ext uri="{FF2B5EF4-FFF2-40B4-BE49-F238E27FC236}">
                    <a16:creationId xmlns:a16="http://schemas.microsoft.com/office/drawing/2014/main" id="{DED361BF-723D-2679-2789-66F08AECD02F}"/>
                  </a:ext>
                </a:extLst>
              </p:cNvPr>
              <p:cNvPicPr/>
              <p:nvPr/>
            </p:nvPicPr>
            <p:blipFill>
              <a:blip r:embed="rId7"/>
              <a:stretch>
                <a:fillRect/>
              </a:stretch>
            </p:blipFill>
            <p:spPr>
              <a:xfrm>
                <a:off x="2524923" y="97224"/>
                <a:ext cx="108000" cy="216000"/>
              </a:xfrm>
              <a:prstGeom prst="rect">
                <a:avLst/>
              </a:prstGeom>
            </p:spPr>
          </p:pic>
        </mc:Fallback>
      </mc:AlternateContent>
      <p:pic>
        <p:nvPicPr>
          <p:cNvPr id="8" name="Picture 7">
            <a:extLst>
              <a:ext uri="{FF2B5EF4-FFF2-40B4-BE49-F238E27FC236}">
                <a16:creationId xmlns:a16="http://schemas.microsoft.com/office/drawing/2014/main" id="{3FF3462B-0578-7A23-8CB7-C60625ADCF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1690616"/>
            <a:ext cx="10408185" cy="1479904"/>
          </a:xfrm>
          <a:prstGeom prst="rect">
            <a:avLst/>
          </a:prstGeom>
        </p:spPr>
      </p:pic>
      <p:pic>
        <p:nvPicPr>
          <p:cNvPr id="11" name="Picture 10">
            <a:extLst>
              <a:ext uri="{FF2B5EF4-FFF2-40B4-BE49-F238E27FC236}">
                <a16:creationId xmlns:a16="http://schemas.microsoft.com/office/drawing/2014/main" id="{945D2996-ACCA-DBBB-E583-9E4F36B1CA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199" y="3359520"/>
            <a:ext cx="10408185" cy="3293256"/>
          </a:xfrm>
          <a:prstGeom prst="rect">
            <a:avLst/>
          </a:prstGeom>
        </p:spPr>
      </p:pic>
    </p:spTree>
    <p:extLst>
      <p:ext uri="{BB962C8B-B14F-4D97-AF65-F5344CB8AC3E}">
        <p14:creationId xmlns:p14="http://schemas.microsoft.com/office/powerpoint/2010/main" val="239806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Skewness and Kurtosis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E181B9-BEB4-BDC4-0D79-21BA489D8AC8}"/>
                  </a:ext>
                </a:extLst>
              </p14:cNvPr>
              <p14:cNvContentPartPr/>
              <p14:nvPr/>
            </p14:nvContentPartPr>
            <p14:xfrm>
              <a:off x="4839003" y="1263624"/>
              <a:ext cx="360" cy="360"/>
            </p14:xfrm>
          </p:contentPart>
        </mc:Choice>
        <mc:Fallback xmlns="">
          <p:pic>
            <p:nvPicPr>
              <p:cNvPr id="3" name="Ink 2">
                <a:extLst>
                  <a:ext uri="{FF2B5EF4-FFF2-40B4-BE49-F238E27FC236}">
                    <a16:creationId xmlns:a16="http://schemas.microsoft.com/office/drawing/2014/main" id="{7AE181B9-BEB4-BDC4-0D79-21BA489D8AC8}"/>
                  </a:ext>
                </a:extLst>
              </p:cNvPr>
              <p:cNvPicPr/>
              <p:nvPr/>
            </p:nvPicPr>
            <p:blipFill>
              <a:blip r:embed="rId7"/>
              <a:stretch>
                <a:fillRect/>
              </a:stretch>
            </p:blipFill>
            <p:spPr>
              <a:xfrm>
                <a:off x="4785003" y="11556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ED361BF-723D-2679-2789-66F08AECD02F}"/>
                  </a:ext>
                </a:extLst>
              </p14:cNvPr>
              <p14:cNvContentPartPr/>
              <p14:nvPr/>
            </p14:nvContentPartPr>
            <p14:xfrm>
              <a:off x="2578923" y="205224"/>
              <a:ext cx="360" cy="360"/>
            </p14:xfrm>
          </p:contentPart>
        </mc:Choice>
        <mc:Fallback xmlns="">
          <p:pic>
            <p:nvPicPr>
              <p:cNvPr id="6" name="Ink 5">
                <a:extLst>
                  <a:ext uri="{FF2B5EF4-FFF2-40B4-BE49-F238E27FC236}">
                    <a16:creationId xmlns:a16="http://schemas.microsoft.com/office/drawing/2014/main" id="{DED361BF-723D-2679-2789-66F08AECD02F}"/>
                  </a:ext>
                </a:extLst>
              </p:cNvPr>
              <p:cNvPicPr/>
              <p:nvPr/>
            </p:nvPicPr>
            <p:blipFill>
              <a:blip r:embed="rId7"/>
              <a:stretch>
                <a:fillRect/>
              </a:stretch>
            </p:blipFill>
            <p:spPr>
              <a:xfrm>
                <a:off x="2524923" y="97224"/>
                <a:ext cx="108000" cy="216000"/>
              </a:xfrm>
              <a:prstGeom prst="rect">
                <a:avLst/>
              </a:prstGeom>
            </p:spPr>
          </p:pic>
        </mc:Fallback>
      </mc:AlternateContent>
      <p:pic>
        <p:nvPicPr>
          <p:cNvPr id="5" name="Picture 4">
            <a:extLst>
              <a:ext uri="{FF2B5EF4-FFF2-40B4-BE49-F238E27FC236}">
                <a16:creationId xmlns:a16="http://schemas.microsoft.com/office/drawing/2014/main" id="{EDE06EA2-0580-2C1F-8F8E-2FF1BA493F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1" y="1949374"/>
            <a:ext cx="5257800" cy="4068154"/>
          </a:xfrm>
          <a:prstGeom prst="rect">
            <a:avLst/>
          </a:prstGeom>
        </p:spPr>
      </p:pic>
      <p:pic>
        <p:nvPicPr>
          <p:cNvPr id="9" name="Picture 8">
            <a:extLst>
              <a:ext uri="{FF2B5EF4-FFF2-40B4-BE49-F238E27FC236}">
                <a16:creationId xmlns:a16="http://schemas.microsoft.com/office/drawing/2014/main" id="{FC301838-7340-594D-F8E4-4C15B7F5140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7510" y="1949374"/>
            <a:ext cx="5380152" cy="4068154"/>
          </a:xfrm>
          <a:prstGeom prst="rect">
            <a:avLst/>
          </a:prstGeom>
        </p:spPr>
        <p:style>
          <a:lnRef idx="2">
            <a:schemeClr val="accent4">
              <a:shade val="15000"/>
            </a:schemeClr>
          </a:lnRef>
          <a:fillRef idx="1">
            <a:schemeClr val="accent4"/>
          </a:fillRef>
          <a:effectRef idx="0">
            <a:schemeClr val="accent4"/>
          </a:effectRef>
          <a:fontRef idx="minor">
            <a:schemeClr val="lt1"/>
          </a:fontRef>
        </p:style>
      </p:pic>
      <p:sp>
        <p:nvSpPr>
          <p:cNvPr id="14" name="Rectangle: Rounded Corners 13">
            <a:extLst>
              <a:ext uri="{FF2B5EF4-FFF2-40B4-BE49-F238E27FC236}">
                <a16:creationId xmlns:a16="http://schemas.microsoft.com/office/drawing/2014/main" id="{B9EB6ADD-0881-87E2-B6EE-8401C996F4FA}"/>
              </a:ext>
            </a:extLst>
          </p:cNvPr>
          <p:cNvSpPr/>
          <p:nvPr/>
        </p:nvSpPr>
        <p:spPr>
          <a:xfrm>
            <a:off x="4551452" y="2787783"/>
            <a:ext cx="1438382" cy="306674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A109639-F2D7-B8F1-D1E8-FF58D29FF791}"/>
              </a:ext>
            </a:extLst>
          </p:cNvPr>
          <p:cNvSpPr txBox="1"/>
          <p:nvPr/>
        </p:nvSpPr>
        <p:spPr>
          <a:xfrm>
            <a:off x="4654193" y="2989780"/>
            <a:ext cx="1284270" cy="2308324"/>
          </a:xfrm>
          <a:prstGeom prst="rect">
            <a:avLst/>
          </a:prstGeom>
          <a:noFill/>
        </p:spPr>
        <p:txBody>
          <a:bodyPr wrap="square" rtlCol="0">
            <a:spAutoFit/>
          </a:bodyPr>
          <a:lstStyle/>
          <a:p>
            <a:r>
              <a:rPr lang="en-IN"/>
              <a:t>Negative value indicates left skew, </a:t>
            </a:r>
            <a:r>
              <a:rPr lang="en-IN" err="1"/>
              <a:t>Postive</a:t>
            </a:r>
            <a:r>
              <a:rPr lang="en-IN"/>
              <a:t> Value indicates Right Skew</a:t>
            </a:r>
          </a:p>
        </p:txBody>
      </p:sp>
      <p:sp>
        <p:nvSpPr>
          <p:cNvPr id="16" name="Rectangle: Rounded Corners 15">
            <a:extLst>
              <a:ext uri="{FF2B5EF4-FFF2-40B4-BE49-F238E27FC236}">
                <a16:creationId xmlns:a16="http://schemas.microsoft.com/office/drawing/2014/main" id="{8E79ADBA-1BB0-0870-FAFB-1586AD211B0D}"/>
              </a:ext>
            </a:extLst>
          </p:cNvPr>
          <p:cNvSpPr/>
          <p:nvPr/>
        </p:nvSpPr>
        <p:spPr>
          <a:xfrm>
            <a:off x="10249083" y="2650733"/>
            <a:ext cx="1319618" cy="320379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78CBA2DD-8629-2A83-A6F3-B7BFAF76A80B}"/>
              </a:ext>
            </a:extLst>
          </p:cNvPr>
          <p:cNvSpPr txBox="1"/>
          <p:nvPr/>
        </p:nvSpPr>
        <p:spPr>
          <a:xfrm>
            <a:off x="10430592" y="2787783"/>
            <a:ext cx="1066190" cy="2308324"/>
          </a:xfrm>
          <a:prstGeom prst="rect">
            <a:avLst/>
          </a:prstGeom>
          <a:noFill/>
        </p:spPr>
        <p:txBody>
          <a:bodyPr wrap="square" rtlCol="0">
            <a:spAutoFit/>
          </a:bodyPr>
          <a:lstStyle/>
          <a:p>
            <a:r>
              <a:rPr lang="en-US"/>
              <a:t>Kurtosis &lt; 3: It is platykurtic,</a:t>
            </a:r>
          </a:p>
          <a:p>
            <a:r>
              <a:rPr lang="en-US"/>
              <a:t>Kurtosis &gt; 3: It is leptokurtic</a:t>
            </a:r>
            <a:endParaRPr lang="en-IN"/>
          </a:p>
        </p:txBody>
      </p:sp>
    </p:spTree>
    <p:extLst>
      <p:ext uri="{BB962C8B-B14F-4D97-AF65-F5344CB8AC3E}">
        <p14:creationId xmlns:p14="http://schemas.microsoft.com/office/powerpoint/2010/main" val="3630578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Covariance</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p:sp>
        <p:nvSpPr>
          <p:cNvPr id="3" name="TextBox 2">
            <a:extLst>
              <a:ext uri="{FF2B5EF4-FFF2-40B4-BE49-F238E27FC236}">
                <a16:creationId xmlns:a16="http://schemas.microsoft.com/office/drawing/2014/main" id="{6BF79CA0-6CD8-C761-CA70-AC029E9FAD7A}"/>
              </a:ext>
            </a:extLst>
          </p:cNvPr>
          <p:cNvSpPr txBox="1"/>
          <p:nvPr/>
        </p:nvSpPr>
        <p:spPr>
          <a:xfrm>
            <a:off x="838200" y="1359515"/>
            <a:ext cx="10962525" cy="1200329"/>
          </a:xfrm>
          <a:prstGeom prst="rect">
            <a:avLst/>
          </a:prstGeom>
          <a:noFill/>
        </p:spPr>
        <p:txBody>
          <a:bodyPr wrap="square" rtlCol="0">
            <a:spAutoFit/>
          </a:bodyPr>
          <a:lstStyle/>
          <a:p>
            <a:r>
              <a:rPr lang="en-US" b="0" i="0">
                <a:solidFill>
                  <a:srgbClr val="111111"/>
                </a:solidFill>
                <a:effectLst/>
                <a:highlight>
                  <a:srgbClr val="FFFFFF"/>
                </a:highlight>
                <a:latin typeface="-apple-system"/>
              </a:rPr>
              <a:t>values can range from negative to positive infinity</a:t>
            </a:r>
            <a:endParaRPr lang="en-US">
              <a:solidFill>
                <a:schemeClr val="bg1"/>
              </a:solidFill>
            </a:endParaRPr>
          </a:p>
          <a:p>
            <a:r>
              <a:rPr lang="en-US">
                <a:solidFill>
                  <a:schemeClr val="bg1"/>
                </a:solidFill>
              </a:rPr>
              <a:t>Covariance indicates whether the variables tend to move together (positive covariance) or move in opposite directions (negative covariance)</a:t>
            </a:r>
          </a:p>
          <a:p>
            <a:endParaRPr lang="en-IN">
              <a:solidFill>
                <a:schemeClr val="bg1"/>
              </a:solidFill>
            </a:endParaRPr>
          </a:p>
        </p:txBody>
      </p:sp>
      <p:pic>
        <p:nvPicPr>
          <p:cNvPr id="6" name="Picture 5">
            <a:extLst>
              <a:ext uri="{FF2B5EF4-FFF2-40B4-BE49-F238E27FC236}">
                <a16:creationId xmlns:a16="http://schemas.microsoft.com/office/drawing/2014/main" id="{4AA22CCB-28F1-5DE5-CD0D-64F7AC5AA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334689"/>
            <a:ext cx="10598695" cy="685835"/>
          </a:xfrm>
          <a:prstGeom prst="rect">
            <a:avLst/>
          </a:prstGeom>
        </p:spPr>
      </p:pic>
      <p:pic>
        <p:nvPicPr>
          <p:cNvPr id="8" name="Picture 7">
            <a:extLst>
              <a:ext uri="{FF2B5EF4-FFF2-40B4-BE49-F238E27FC236}">
                <a16:creationId xmlns:a16="http://schemas.microsoft.com/office/drawing/2014/main" id="{ABC5B561-7CCD-8F19-1683-34C335EFC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87" y="3429000"/>
            <a:ext cx="11938120" cy="2983551"/>
          </a:xfrm>
          <a:prstGeom prst="rect">
            <a:avLst/>
          </a:prstGeom>
        </p:spPr>
      </p:pic>
    </p:spTree>
    <p:extLst>
      <p:ext uri="{BB962C8B-B14F-4D97-AF65-F5344CB8AC3E}">
        <p14:creationId xmlns:p14="http://schemas.microsoft.com/office/powerpoint/2010/main" val="68565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a:xfrm>
            <a:off x="684088" y="-209753"/>
            <a:ext cx="10515600" cy="1325563"/>
          </a:xfrm>
        </p:spPr>
        <p:txBody>
          <a:bodyPr/>
          <a:lstStyle/>
          <a:p>
            <a:r>
              <a:rPr lang="en-US">
                <a:solidFill>
                  <a:schemeClr val="bg1"/>
                </a:solidFill>
              </a:rPr>
              <a:t>Covariance Matrix</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877392"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823320" y="5088264"/>
                <a:ext cx="379223" cy="300960"/>
              </a:xfrm>
              <a:prstGeom prst="rect">
                <a:avLst/>
              </a:prstGeom>
            </p:spPr>
          </p:pic>
        </mc:Fallback>
      </mc:AlternateContent>
      <p:pic>
        <p:nvPicPr>
          <p:cNvPr id="5" name="Picture 4">
            <a:extLst>
              <a:ext uri="{FF2B5EF4-FFF2-40B4-BE49-F238E27FC236}">
                <a16:creationId xmlns:a16="http://schemas.microsoft.com/office/drawing/2014/main" id="{D75373A6-E5D3-8E4C-2E9E-0A9710188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360" y="1475301"/>
            <a:ext cx="10503440" cy="685835"/>
          </a:xfrm>
          <a:prstGeom prst="rect">
            <a:avLst/>
          </a:prstGeom>
        </p:spPr>
      </p:pic>
      <p:pic>
        <p:nvPicPr>
          <p:cNvPr id="9" name="Picture 8">
            <a:extLst>
              <a:ext uri="{FF2B5EF4-FFF2-40B4-BE49-F238E27FC236}">
                <a16:creationId xmlns:a16="http://schemas.microsoft.com/office/drawing/2014/main" id="{6B7817CA-3B10-10FF-F865-5D9C994942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904126"/>
            <a:ext cx="10515600" cy="5815173"/>
          </a:xfrm>
          <a:prstGeom prst="rect">
            <a:avLst/>
          </a:prstGeom>
        </p:spPr>
      </p:pic>
    </p:spTree>
    <p:extLst>
      <p:ext uri="{BB962C8B-B14F-4D97-AF65-F5344CB8AC3E}">
        <p14:creationId xmlns:p14="http://schemas.microsoft.com/office/powerpoint/2010/main" val="252232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p:txBody>
          <a:bodyPr/>
          <a:lstStyle/>
          <a:p>
            <a:r>
              <a:rPr lang="en-US">
                <a:solidFill>
                  <a:schemeClr val="bg1"/>
                </a:solidFill>
              </a:rPr>
              <a:t>Correlation</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p:sp>
        <p:nvSpPr>
          <p:cNvPr id="3" name="TextBox 2">
            <a:extLst>
              <a:ext uri="{FF2B5EF4-FFF2-40B4-BE49-F238E27FC236}">
                <a16:creationId xmlns:a16="http://schemas.microsoft.com/office/drawing/2014/main" id="{6BF79CA0-6CD8-C761-CA70-AC029E9FAD7A}"/>
              </a:ext>
            </a:extLst>
          </p:cNvPr>
          <p:cNvSpPr txBox="1"/>
          <p:nvPr/>
        </p:nvSpPr>
        <p:spPr>
          <a:xfrm>
            <a:off x="838200" y="1391787"/>
            <a:ext cx="10962525" cy="1477328"/>
          </a:xfrm>
          <a:prstGeom prst="rect">
            <a:avLst/>
          </a:prstGeom>
          <a:noFill/>
        </p:spPr>
        <p:txBody>
          <a:bodyPr wrap="square" rtlCol="0">
            <a:spAutoFit/>
          </a:bodyPr>
          <a:lstStyle/>
          <a:p>
            <a:r>
              <a:rPr lang="en-US" b="0" i="0">
                <a:solidFill>
                  <a:srgbClr val="111111"/>
                </a:solidFill>
                <a:effectLst/>
                <a:highlight>
                  <a:srgbClr val="FFFFFF"/>
                </a:highlight>
                <a:latin typeface="-apple-system"/>
              </a:rPr>
              <a:t>Values can range from </a:t>
            </a:r>
            <a:r>
              <a:rPr lang="en-US" b="1" i="0">
                <a:solidFill>
                  <a:srgbClr val="111111"/>
                </a:solidFill>
                <a:effectLst/>
                <a:highlight>
                  <a:srgbClr val="FFFFFF"/>
                </a:highlight>
                <a:latin typeface="-apple-system"/>
              </a:rPr>
              <a:t>-1 to +1</a:t>
            </a:r>
            <a:endParaRPr lang="en-US">
              <a:solidFill>
                <a:schemeClr val="bg1"/>
              </a:solidFill>
            </a:endParaRPr>
          </a:p>
          <a:p>
            <a:r>
              <a:rPr lang="en-US">
                <a:solidFill>
                  <a:schemeClr val="bg1"/>
                </a:solidFill>
              </a:rPr>
              <a:t>Correlation indicates whether the variables tend to move together (positive correlation) or move in opposite directions (negative correlation)</a:t>
            </a:r>
          </a:p>
          <a:p>
            <a:endParaRPr lang="en-US">
              <a:solidFill>
                <a:schemeClr val="bg1"/>
              </a:solidFill>
            </a:endParaRPr>
          </a:p>
          <a:p>
            <a:endParaRPr lang="en-IN">
              <a:solidFill>
                <a:schemeClr val="bg1"/>
              </a:solidFill>
            </a:endParaRPr>
          </a:p>
        </p:txBody>
      </p:sp>
      <p:pic>
        <p:nvPicPr>
          <p:cNvPr id="5" name="Picture 4">
            <a:extLst>
              <a:ext uri="{FF2B5EF4-FFF2-40B4-BE49-F238E27FC236}">
                <a16:creationId xmlns:a16="http://schemas.microsoft.com/office/drawing/2014/main" id="{A95D1A30-5DB2-025B-7EE1-DF81E5EFC3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608" y="2333683"/>
            <a:ext cx="10382784" cy="685835"/>
          </a:xfrm>
          <a:prstGeom prst="rect">
            <a:avLst/>
          </a:prstGeom>
        </p:spPr>
      </p:pic>
      <p:pic>
        <p:nvPicPr>
          <p:cNvPr id="9" name="Picture 8">
            <a:extLst>
              <a:ext uri="{FF2B5EF4-FFF2-40B4-BE49-F238E27FC236}">
                <a16:creationId xmlns:a16="http://schemas.microsoft.com/office/drawing/2014/main" id="{5E126507-54C8-53A6-BAB9-80AB874691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452" y="3586164"/>
            <a:ext cx="11870764" cy="2884349"/>
          </a:xfrm>
          <a:prstGeom prst="rect">
            <a:avLst/>
          </a:prstGeom>
        </p:spPr>
      </p:pic>
    </p:spTree>
    <p:extLst>
      <p:ext uri="{BB962C8B-B14F-4D97-AF65-F5344CB8AC3E}">
        <p14:creationId xmlns:p14="http://schemas.microsoft.com/office/powerpoint/2010/main" val="188465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a:xfrm>
            <a:off x="800368" y="-127560"/>
            <a:ext cx="10515600" cy="1325563"/>
          </a:xfrm>
        </p:spPr>
        <p:txBody>
          <a:bodyPr/>
          <a:lstStyle/>
          <a:p>
            <a:r>
              <a:rPr lang="en-US">
                <a:solidFill>
                  <a:schemeClr val="bg1"/>
                </a:solidFill>
              </a:rPr>
              <a:t>Correlation Matrix</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877392"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823320" y="5088264"/>
                <a:ext cx="379223" cy="300960"/>
              </a:xfrm>
              <a:prstGeom prst="rect">
                <a:avLst/>
              </a:prstGeom>
            </p:spPr>
          </p:pic>
        </mc:Fallback>
      </mc:AlternateContent>
      <p:pic>
        <p:nvPicPr>
          <p:cNvPr id="4" name="Picture 3">
            <a:extLst>
              <a:ext uri="{FF2B5EF4-FFF2-40B4-BE49-F238E27FC236}">
                <a16:creationId xmlns:a16="http://schemas.microsoft.com/office/drawing/2014/main" id="{095EB5B5-EEAA-D47A-C27B-919293A3DD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031" y="1063654"/>
            <a:ext cx="10439937" cy="819192"/>
          </a:xfrm>
          <a:prstGeom prst="rect">
            <a:avLst/>
          </a:prstGeom>
        </p:spPr>
      </p:pic>
      <p:pic>
        <p:nvPicPr>
          <p:cNvPr id="7" name="Picture 6">
            <a:extLst>
              <a:ext uri="{FF2B5EF4-FFF2-40B4-BE49-F238E27FC236}">
                <a16:creationId xmlns:a16="http://schemas.microsoft.com/office/drawing/2014/main" id="{3A846085-7CAB-21AE-A9E8-2228F108CB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907" y="1053380"/>
            <a:ext cx="11774184" cy="5774077"/>
          </a:xfrm>
          <a:prstGeom prst="rect">
            <a:avLst/>
          </a:prstGeom>
        </p:spPr>
      </p:pic>
    </p:spTree>
    <p:extLst>
      <p:ext uri="{BB962C8B-B14F-4D97-AF65-F5344CB8AC3E}">
        <p14:creationId xmlns:p14="http://schemas.microsoft.com/office/powerpoint/2010/main" val="205653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a:xfrm>
            <a:off x="540250" y="-108124"/>
            <a:ext cx="10515600" cy="1325563"/>
          </a:xfrm>
        </p:spPr>
        <p:txBody>
          <a:bodyPr/>
          <a:lstStyle/>
          <a:p>
            <a:r>
              <a:rPr lang="en-US">
                <a:solidFill>
                  <a:schemeClr val="bg1"/>
                </a:solidFill>
              </a:rPr>
              <a:t>Pair Plots</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E181B9-BEB4-BDC4-0D79-21BA489D8AC8}"/>
                  </a:ext>
                </a:extLst>
              </p14:cNvPr>
              <p14:cNvContentPartPr/>
              <p14:nvPr/>
            </p14:nvContentPartPr>
            <p14:xfrm>
              <a:off x="4839003" y="1263624"/>
              <a:ext cx="360" cy="360"/>
            </p14:xfrm>
          </p:contentPart>
        </mc:Choice>
        <mc:Fallback xmlns="">
          <p:pic>
            <p:nvPicPr>
              <p:cNvPr id="3" name="Ink 2">
                <a:extLst>
                  <a:ext uri="{FF2B5EF4-FFF2-40B4-BE49-F238E27FC236}">
                    <a16:creationId xmlns:a16="http://schemas.microsoft.com/office/drawing/2014/main" id="{7AE181B9-BEB4-BDC4-0D79-21BA489D8AC8}"/>
                  </a:ext>
                </a:extLst>
              </p:cNvPr>
              <p:cNvPicPr/>
              <p:nvPr/>
            </p:nvPicPr>
            <p:blipFill>
              <a:blip r:embed="rId7"/>
              <a:stretch>
                <a:fillRect/>
              </a:stretch>
            </p:blipFill>
            <p:spPr>
              <a:xfrm>
                <a:off x="4785003" y="11556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ED361BF-723D-2679-2789-66F08AECD02F}"/>
                  </a:ext>
                </a:extLst>
              </p14:cNvPr>
              <p14:cNvContentPartPr/>
              <p14:nvPr/>
            </p14:nvContentPartPr>
            <p14:xfrm>
              <a:off x="2578923" y="205224"/>
              <a:ext cx="360" cy="360"/>
            </p14:xfrm>
          </p:contentPart>
        </mc:Choice>
        <mc:Fallback xmlns="">
          <p:pic>
            <p:nvPicPr>
              <p:cNvPr id="6" name="Ink 5">
                <a:extLst>
                  <a:ext uri="{FF2B5EF4-FFF2-40B4-BE49-F238E27FC236}">
                    <a16:creationId xmlns:a16="http://schemas.microsoft.com/office/drawing/2014/main" id="{DED361BF-723D-2679-2789-66F08AECD02F}"/>
                  </a:ext>
                </a:extLst>
              </p:cNvPr>
              <p:cNvPicPr/>
              <p:nvPr/>
            </p:nvPicPr>
            <p:blipFill>
              <a:blip r:embed="rId7"/>
              <a:stretch>
                <a:fillRect/>
              </a:stretch>
            </p:blipFill>
            <p:spPr>
              <a:xfrm>
                <a:off x="2524923" y="97224"/>
                <a:ext cx="108000" cy="216000"/>
              </a:xfrm>
              <a:prstGeom prst="rect">
                <a:avLst/>
              </a:prstGeom>
            </p:spPr>
          </p:pic>
        </mc:Fallback>
      </mc:AlternateContent>
      <p:pic>
        <p:nvPicPr>
          <p:cNvPr id="7" name="Picture 6">
            <a:extLst>
              <a:ext uri="{FF2B5EF4-FFF2-40B4-BE49-F238E27FC236}">
                <a16:creationId xmlns:a16="http://schemas.microsoft.com/office/drawing/2014/main" id="{6E862EBC-D3D8-6749-4CBF-0316882C39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331" y="1670691"/>
            <a:ext cx="10465338" cy="1390721"/>
          </a:xfrm>
          <a:prstGeom prst="rect">
            <a:avLst/>
          </a:prstGeom>
        </p:spPr>
      </p:pic>
      <p:pic>
        <p:nvPicPr>
          <p:cNvPr id="10" name="Picture 9">
            <a:extLst>
              <a:ext uri="{FF2B5EF4-FFF2-40B4-BE49-F238E27FC236}">
                <a16:creationId xmlns:a16="http://schemas.microsoft.com/office/drawing/2014/main" id="{E61EDBC3-FAF2-FD8D-337D-1CCDB166B3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844641"/>
            <a:ext cx="12191280" cy="5881247"/>
          </a:xfrm>
          <a:prstGeom prst="rect">
            <a:avLst/>
          </a:prstGeom>
        </p:spPr>
      </p:pic>
    </p:spTree>
    <p:extLst>
      <p:ext uri="{BB962C8B-B14F-4D97-AF65-F5344CB8AC3E}">
        <p14:creationId xmlns:p14="http://schemas.microsoft.com/office/powerpoint/2010/main" val="216299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027BB-ED80-8C3C-D79C-50A37E2CF361}"/>
              </a:ext>
            </a:extLst>
          </p:cNvPr>
          <p:cNvSpPr>
            <a:spLocks noGrp="1"/>
          </p:cNvSpPr>
          <p:nvPr>
            <p:ph type="title"/>
          </p:nvPr>
        </p:nvSpPr>
        <p:spPr>
          <a:xfrm>
            <a:off x="540250" y="0"/>
            <a:ext cx="10515600" cy="1325563"/>
          </a:xfrm>
        </p:spPr>
        <p:txBody>
          <a:bodyPr/>
          <a:lstStyle/>
          <a:p>
            <a:r>
              <a:rPr lang="en-US">
                <a:solidFill>
                  <a:schemeClr val="bg1"/>
                </a:solidFill>
              </a:rPr>
              <a:t>Pair Plots for Features having correlations greater than 0.3</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357868DD-E1CE-8DFD-CAFA-271FA4E1F9D8}"/>
                  </a:ext>
                </a:extLst>
              </p14:cNvPr>
              <p14:cNvContentPartPr/>
              <p14:nvPr/>
            </p14:nvContentPartPr>
            <p14:xfrm>
              <a:off x="1117323" y="3564744"/>
              <a:ext cx="259560" cy="42840"/>
            </p14:xfrm>
          </p:contentPart>
        </mc:Choice>
        <mc:Fallback xmlns="">
          <p:pic>
            <p:nvPicPr>
              <p:cNvPr id="12" name="Ink 11">
                <a:extLst>
                  <a:ext uri="{FF2B5EF4-FFF2-40B4-BE49-F238E27FC236}">
                    <a16:creationId xmlns:a16="http://schemas.microsoft.com/office/drawing/2014/main" id="{357868DD-E1CE-8DFD-CAFA-271FA4E1F9D8}"/>
                  </a:ext>
                </a:extLst>
              </p:cNvPr>
              <p:cNvPicPr/>
              <p:nvPr/>
            </p:nvPicPr>
            <p:blipFill>
              <a:blip r:embed="rId3"/>
              <a:stretch>
                <a:fillRect/>
              </a:stretch>
            </p:blipFill>
            <p:spPr>
              <a:xfrm>
                <a:off x="1063323" y="3456744"/>
                <a:ext cx="367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F7C28C5B-7788-AA80-64ED-17048CE3B022}"/>
                  </a:ext>
                </a:extLst>
              </p14:cNvPr>
              <p14:cNvContentPartPr/>
              <p14:nvPr/>
            </p14:nvContentPartPr>
            <p14:xfrm>
              <a:off x="9977643" y="5196264"/>
              <a:ext cx="271440" cy="85320"/>
            </p14:xfrm>
          </p:contentPart>
        </mc:Choice>
        <mc:Fallback xmlns="">
          <p:pic>
            <p:nvPicPr>
              <p:cNvPr id="13" name="Ink 12">
                <a:extLst>
                  <a:ext uri="{FF2B5EF4-FFF2-40B4-BE49-F238E27FC236}">
                    <a16:creationId xmlns:a16="http://schemas.microsoft.com/office/drawing/2014/main" id="{F7C28C5B-7788-AA80-64ED-17048CE3B022}"/>
                  </a:ext>
                </a:extLst>
              </p:cNvPr>
              <p:cNvPicPr/>
              <p:nvPr/>
            </p:nvPicPr>
            <p:blipFill>
              <a:blip r:embed="rId5"/>
              <a:stretch>
                <a:fillRect/>
              </a:stretch>
            </p:blipFill>
            <p:spPr>
              <a:xfrm>
                <a:off x="9923571" y="5088264"/>
                <a:ext cx="379223"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AE181B9-BEB4-BDC4-0D79-21BA489D8AC8}"/>
                  </a:ext>
                </a:extLst>
              </p14:cNvPr>
              <p14:cNvContentPartPr/>
              <p14:nvPr/>
            </p14:nvContentPartPr>
            <p14:xfrm>
              <a:off x="4839003" y="1263624"/>
              <a:ext cx="360" cy="360"/>
            </p14:xfrm>
          </p:contentPart>
        </mc:Choice>
        <mc:Fallback xmlns="">
          <p:pic>
            <p:nvPicPr>
              <p:cNvPr id="3" name="Ink 2">
                <a:extLst>
                  <a:ext uri="{FF2B5EF4-FFF2-40B4-BE49-F238E27FC236}">
                    <a16:creationId xmlns:a16="http://schemas.microsoft.com/office/drawing/2014/main" id="{7AE181B9-BEB4-BDC4-0D79-21BA489D8AC8}"/>
                  </a:ext>
                </a:extLst>
              </p:cNvPr>
              <p:cNvPicPr/>
              <p:nvPr/>
            </p:nvPicPr>
            <p:blipFill>
              <a:blip r:embed="rId7"/>
              <a:stretch>
                <a:fillRect/>
              </a:stretch>
            </p:blipFill>
            <p:spPr>
              <a:xfrm>
                <a:off x="4785003" y="1155624"/>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DED361BF-723D-2679-2789-66F08AECD02F}"/>
                  </a:ext>
                </a:extLst>
              </p14:cNvPr>
              <p14:cNvContentPartPr/>
              <p14:nvPr/>
            </p14:nvContentPartPr>
            <p14:xfrm>
              <a:off x="2578923" y="205224"/>
              <a:ext cx="360" cy="360"/>
            </p14:xfrm>
          </p:contentPart>
        </mc:Choice>
        <mc:Fallback xmlns="">
          <p:pic>
            <p:nvPicPr>
              <p:cNvPr id="6" name="Ink 5">
                <a:extLst>
                  <a:ext uri="{FF2B5EF4-FFF2-40B4-BE49-F238E27FC236}">
                    <a16:creationId xmlns:a16="http://schemas.microsoft.com/office/drawing/2014/main" id="{DED361BF-723D-2679-2789-66F08AECD02F}"/>
                  </a:ext>
                </a:extLst>
              </p:cNvPr>
              <p:cNvPicPr/>
              <p:nvPr/>
            </p:nvPicPr>
            <p:blipFill>
              <a:blip r:embed="rId7"/>
              <a:stretch>
                <a:fillRect/>
              </a:stretch>
            </p:blipFill>
            <p:spPr>
              <a:xfrm>
                <a:off x="2524923" y="97224"/>
                <a:ext cx="108000" cy="216000"/>
              </a:xfrm>
              <a:prstGeom prst="rect">
                <a:avLst/>
              </a:prstGeom>
            </p:spPr>
          </p:pic>
        </mc:Fallback>
      </mc:AlternateContent>
      <p:pic>
        <p:nvPicPr>
          <p:cNvPr id="5" name="Picture 4">
            <a:extLst>
              <a:ext uri="{FF2B5EF4-FFF2-40B4-BE49-F238E27FC236}">
                <a16:creationId xmlns:a16="http://schemas.microsoft.com/office/drawing/2014/main" id="{E447B475-6AF1-DD42-A77E-356447E74A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842" y="2148788"/>
            <a:ext cx="10401835" cy="1759040"/>
          </a:xfrm>
          <a:prstGeom prst="rect">
            <a:avLst/>
          </a:prstGeom>
        </p:spPr>
      </p:pic>
    </p:spTree>
    <p:extLst>
      <p:ext uri="{BB962C8B-B14F-4D97-AF65-F5344CB8AC3E}">
        <p14:creationId xmlns:p14="http://schemas.microsoft.com/office/powerpoint/2010/main" val="1150598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366B55-FC6F-23C7-D4A0-57F65958A2BB}"/>
              </a:ext>
            </a:extLst>
          </p:cNvPr>
          <p:cNvPicPr>
            <a:picLocks noGrp="1" noChangeAspect="1"/>
          </p:cNvPicPr>
          <p:nvPr>
            <p:ph idx="1"/>
          </p:nvPr>
        </p:nvPicPr>
        <p:blipFill>
          <a:blip r:embed="rId2"/>
          <a:stretch>
            <a:fillRect/>
          </a:stretch>
        </p:blipFill>
        <p:spPr>
          <a:xfrm>
            <a:off x="821207" y="549188"/>
            <a:ext cx="4932304" cy="2875256"/>
          </a:xfrm>
        </p:spPr>
      </p:pic>
      <p:pic>
        <p:nvPicPr>
          <p:cNvPr id="8" name="Content Placeholder 1" descr="A graph of income growth&#10;&#10;Description automatically generated">
            <a:extLst>
              <a:ext uri="{FF2B5EF4-FFF2-40B4-BE49-F238E27FC236}">
                <a16:creationId xmlns:a16="http://schemas.microsoft.com/office/drawing/2014/main" id="{A60F1005-E9C0-B5ED-E802-A486566EA179}"/>
              </a:ext>
            </a:extLst>
          </p:cNvPr>
          <p:cNvPicPr>
            <a:picLocks noChangeAspect="1"/>
          </p:cNvPicPr>
          <p:nvPr/>
        </p:nvPicPr>
        <p:blipFill>
          <a:blip r:embed="rId3"/>
          <a:stretch>
            <a:fillRect/>
          </a:stretch>
        </p:blipFill>
        <p:spPr>
          <a:xfrm>
            <a:off x="6096000" y="549188"/>
            <a:ext cx="4932304" cy="2875256"/>
          </a:xfrm>
          <a:prstGeom prst="rect">
            <a:avLst/>
          </a:prstGeom>
        </p:spPr>
      </p:pic>
      <p:pic>
        <p:nvPicPr>
          <p:cNvPr id="10" name="Content Placeholder 5" descr="A graph of income and annum&#10;&#10;Description automatically generated">
            <a:extLst>
              <a:ext uri="{FF2B5EF4-FFF2-40B4-BE49-F238E27FC236}">
                <a16:creationId xmlns:a16="http://schemas.microsoft.com/office/drawing/2014/main" id="{686AC6FC-3F0C-1107-6005-68F6FCB92645}"/>
              </a:ext>
            </a:extLst>
          </p:cNvPr>
          <p:cNvPicPr>
            <a:picLocks noChangeAspect="1"/>
          </p:cNvPicPr>
          <p:nvPr/>
        </p:nvPicPr>
        <p:blipFill>
          <a:blip r:embed="rId4"/>
          <a:stretch>
            <a:fillRect/>
          </a:stretch>
        </p:blipFill>
        <p:spPr>
          <a:xfrm>
            <a:off x="821207" y="3828962"/>
            <a:ext cx="4932304" cy="2545997"/>
          </a:xfrm>
          <a:prstGeom prst="rect">
            <a:avLst/>
          </a:prstGeom>
        </p:spPr>
      </p:pic>
      <p:pic>
        <p:nvPicPr>
          <p:cNvPr id="12" name="Content Placeholder 1">
            <a:extLst>
              <a:ext uri="{FF2B5EF4-FFF2-40B4-BE49-F238E27FC236}">
                <a16:creationId xmlns:a16="http://schemas.microsoft.com/office/drawing/2014/main" id="{AB388993-1DEC-BA23-5755-D99EF06747D9}"/>
              </a:ext>
            </a:extLst>
          </p:cNvPr>
          <p:cNvPicPr>
            <a:picLocks noChangeAspect="1"/>
          </p:cNvPicPr>
          <p:nvPr/>
        </p:nvPicPr>
        <p:blipFill>
          <a:blip r:embed="rId5"/>
          <a:stretch>
            <a:fillRect/>
          </a:stretch>
        </p:blipFill>
        <p:spPr>
          <a:xfrm>
            <a:off x="6068014" y="3828962"/>
            <a:ext cx="4957234" cy="2545997"/>
          </a:xfrm>
          <a:prstGeom prst="rect">
            <a:avLst/>
          </a:prstGeom>
        </p:spPr>
      </p:pic>
    </p:spTree>
    <p:extLst>
      <p:ext uri="{BB962C8B-B14F-4D97-AF65-F5344CB8AC3E}">
        <p14:creationId xmlns:p14="http://schemas.microsoft.com/office/powerpoint/2010/main" val="2462086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D1855152-758F-D462-7927-0CC4DAD08DAF}"/>
              </a:ext>
            </a:extLst>
          </p:cNvPr>
          <p:cNvPicPr>
            <a:picLocks noGrp="1" noChangeAspect="1"/>
          </p:cNvPicPr>
          <p:nvPr>
            <p:ph idx="1"/>
          </p:nvPr>
        </p:nvPicPr>
        <p:blipFill>
          <a:blip r:embed="rId2"/>
          <a:stretch>
            <a:fillRect/>
          </a:stretch>
        </p:blipFill>
        <p:spPr>
          <a:xfrm>
            <a:off x="963846" y="606011"/>
            <a:ext cx="4820504" cy="2586684"/>
          </a:xfrm>
        </p:spPr>
      </p:pic>
      <p:pic>
        <p:nvPicPr>
          <p:cNvPr id="4" name="Picture 3" descr="A graph of blue dots&#10;&#10;Description automatically generated">
            <a:extLst>
              <a:ext uri="{FF2B5EF4-FFF2-40B4-BE49-F238E27FC236}">
                <a16:creationId xmlns:a16="http://schemas.microsoft.com/office/drawing/2014/main" id="{999F6CD6-71A1-88C5-4D3D-0BE646E14635}"/>
              </a:ext>
            </a:extLst>
          </p:cNvPr>
          <p:cNvPicPr>
            <a:picLocks noChangeAspect="1"/>
          </p:cNvPicPr>
          <p:nvPr/>
        </p:nvPicPr>
        <p:blipFill>
          <a:blip r:embed="rId3"/>
          <a:stretch>
            <a:fillRect/>
          </a:stretch>
        </p:blipFill>
        <p:spPr>
          <a:xfrm>
            <a:off x="6551487" y="568299"/>
            <a:ext cx="4595974" cy="2602442"/>
          </a:xfrm>
          <a:prstGeom prst="rect">
            <a:avLst/>
          </a:prstGeom>
        </p:spPr>
      </p:pic>
      <p:pic>
        <p:nvPicPr>
          <p:cNvPr id="5" name="Picture 4">
            <a:extLst>
              <a:ext uri="{FF2B5EF4-FFF2-40B4-BE49-F238E27FC236}">
                <a16:creationId xmlns:a16="http://schemas.microsoft.com/office/drawing/2014/main" id="{6B3B533E-164F-7EF8-0F2A-172CC37689D0}"/>
              </a:ext>
            </a:extLst>
          </p:cNvPr>
          <p:cNvPicPr>
            <a:picLocks noChangeAspect="1"/>
          </p:cNvPicPr>
          <p:nvPr/>
        </p:nvPicPr>
        <p:blipFill>
          <a:blip r:embed="rId4"/>
          <a:stretch>
            <a:fillRect/>
          </a:stretch>
        </p:blipFill>
        <p:spPr>
          <a:xfrm>
            <a:off x="963845" y="3665305"/>
            <a:ext cx="4820505" cy="2564813"/>
          </a:xfrm>
          <a:prstGeom prst="rect">
            <a:avLst/>
          </a:prstGeom>
        </p:spPr>
      </p:pic>
      <p:pic>
        <p:nvPicPr>
          <p:cNvPr id="6" name="Picture 5">
            <a:extLst>
              <a:ext uri="{FF2B5EF4-FFF2-40B4-BE49-F238E27FC236}">
                <a16:creationId xmlns:a16="http://schemas.microsoft.com/office/drawing/2014/main" id="{B0631DF2-887E-9B73-078E-143DBDF2CDD1}"/>
              </a:ext>
            </a:extLst>
          </p:cNvPr>
          <p:cNvPicPr>
            <a:picLocks noChangeAspect="1"/>
          </p:cNvPicPr>
          <p:nvPr/>
        </p:nvPicPr>
        <p:blipFill>
          <a:blip r:embed="rId5"/>
          <a:stretch>
            <a:fillRect/>
          </a:stretch>
        </p:blipFill>
        <p:spPr>
          <a:xfrm>
            <a:off x="6551487" y="3665306"/>
            <a:ext cx="4676666" cy="2564813"/>
          </a:xfrm>
          <a:prstGeom prst="rect">
            <a:avLst/>
          </a:prstGeom>
        </p:spPr>
      </p:pic>
    </p:spTree>
    <p:extLst>
      <p:ext uri="{BB962C8B-B14F-4D97-AF65-F5344CB8AC3E}">
        <p14:creationId xmlns:p14="http://schemas.microsoft.com/office/powerpoint/2010/main" val="44556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3" name="Group 22">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4" name="Group 23">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5" name="Group 24">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6" name="Group 25">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7" name="Freeform: Shape 26">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3ECE92A1-30E0-E041-6418-423BD6040BF1}"/>
              </a:ext>
            </a:extLst>
          </p:cNvPr>
          <p:cNvSpPr>
            <a:spLocks noGrp="1"/>
          </p:cNvSpPr>
          <p:nvPr>
            <p:ph type="title"/>
          </p:nvPr>
        </p:nvSpPr>
        <p:spPr>
          <a:xfrm>
            <a:off x="827088" y="1641752"/>
            <a:ext cx="2655887" cy="3213277"/>
          </a:xfrm>
        </p:spPr>
        <p:txBody>
          <a:bodyPr anchor="t">
            <a:normAutofit/>
          </a:bodyPr>
          <a:lstStyle/>
          <a:p>
            <a:r>
              <a:rPr lang="en-US" sz="4000"/>
              <a:t>Team Members</a:t>
            </a:r>
          </a:p>
        </p:txBody>
      </p:sp>
      <p:sp>
        <p:nvSpPr>
          <p:cNvPr id="3" name="Content Placeholder 2">
            <a:extLst>
              <a:ext uri="{FF2B5EF4-FFF2-40B4-BE49-F238E27FC236}">
                <a16:creationId xmlns:a16="http://schemas.microsoft.com/office/drawing/2014/main" id="{C4D3B92A-5E62-F4D4-5A0E-E589DB863488}"/>
              </a:ext>
            </a:extLst>
          </p:cNvPr>
          <p:cNvSpPr>
            <a:spLocks noGrp="1"/>
          </p:cNvSpPr>
          <p:nvPr>
            <p:ph idx="1"/>
          </p:nvPr>
        </p:nvSpPr>
        <p:spPr>
          <a:xfrm>
            <a:off x="5232401" y="1721579"/>
            <a:ext cx="6140449" cy="3952648"/>
          </a:xfrm>
        </p:spPr>
        <p:txBody>
          <a:bodyPr vert="horz" lIns="91440" tIns="45720" rIns="91440" bIns="45720" rtlCol="0">
            <a:normAutofit/>
          </a:bodyPr>
          <a:lstStyle/>
          <a:p>
            <a:pPr marL="0" indent="0">
              <a:buNone/>
            </a:pPr>
            <a:endParaRPr lang="en-US" sz="1900">
              <a:solidFill>
                <a:schemeClr val="tx1">
                  <a:alpha val="80000"/>
                </a:schemeClr>
              </a:solidFill>
            </a:endParaRPr>
          </a:p>
          <a:p>
            <a:pPr marL="514350" indent="-514350">
              <a:buAutoNum type="arabicPeriod"/>
            </a:pPr>
            <a:r>
              <a:rPr lang="en-US" sz="1900">
                <a:solidFill>
                  <a:schemeClr val="tx1">
                    <a:alpha val="80000"/>
                  </a:schemeClr>
                </a:solidFill>
                <a:ea typeface="+mn-lt"/>
                <a:cs typeface="+mn-lt"/>
              </a:rPr>
              <a:t>Mansi </a:t>
            </a:r>
            <a:r>
              <a:rPr lang="en-US" sz="1900" err="1">
                <a:solidFill>
                  <a:schemeClr val="tx1">
                    <a:alpha val="80000"/>
                  </a:schemeClr>
                </a:solidFill>
                <a:ea typeface="+mn-lt"/>
                <a:cs typeface="+mn-lt"/>
              </a:rPr>
              <a:t>Jayeshbhai</a:t>
            </a:r>
            <a:r>
              <a:rPr lang="en-US" sz="1900">
                <a:solidFill>
                  <a:schemeClr val="tx1">
                    <a:alpha val="80000"/>
                  </a:schemeClr>
                </a:solidFill>
                <a:ea typeface="+mn-lt"/>
                <a:cs typeface="+mn-lt"/>
              </a:rPr>
              <a:t> </a:t>
            </a:r>
            <a:r>
              <a:rPr lang="en-US" sz="1900" err="1">
                <a:solidFill>
                  <a:schemeClr val="tx1">
                    <a:alpha val="80000"/>
                  </a:schemeClr>
                </a:solidFill>
                <a:ea typeface="+mn-lt"/>
                <a:cs typeface="+mn-lt"/>
              </a:rPr>
              <a:t>Sutreja</a:t>
            </a:r>
            <a:r>
              <a:rPr lang="en-US" sz="1900">
                <a:solidFill>
                  <a:schemeClr val="tx1">
                    <a:alpha val="80000"/>
                  </a:schemeClr>
                </a:solidFill>
                <a:ea typeface="+mn-lt"/>
                <a:cs typeface="+mn-lt"/>
              </a:rPr>
              <a:t> - 500238276</a:t>
            </a:r>
          </a:p>
          <a:p>
            <a:pPr marL="514350" indent="-514350">
              <a:buAutoNum type="arabicPeriod"/>
            </a:pPr>
            <a:r>
              <a:rPr lang="en-US" sz="1900" err="1">
                <a:solidFill>
                  <a:schemeClr val="tx1">
                    <a:alpha val="80000"/>
                  </a:schemeClr>
                </a:solidFill>
                <a:ea typeface="+mn-lt"/>
                <a:cs typeface="+mn-lt"/>
              </a:rPr>
              <a:t>Obianuju</a:t>
            </a:r>
            <a:r>
              <a:rPr lang="en-US" sz="1900">
                <a:solidFill>
                  <a:schemeClr val="tx1">
                    <a:alpha val="80000"/>
                  </a:schemeClr>
                </a:solidFill>
                <a:ea typeface="+mn-lt"/>
                <a:cs typeface="+mn-lt"/>
              </a:rPr>
              <a:t> </a:t>
            </a:r>
            <a:r>
              <a:rPr lang="en-US" sz="1900" err="1">
                <a:solidFill>
                  <a:schemeClr val="tx1">
                    <a:alpha val="80000"/>
                  </a:schemeClr>
                </a:solidFill>
                <a:ea typeface="+mn-lt"/>
                <a:cs typeface="+mn-lt"/>
              </a:rPr>
              <a:t>Nonyerem</a:t>
            </a:r>
            <a:r>
              <a:rPr lang="en-US" sz="1900">
                <a:solidFill>
                  <a:schemeClr val="tx1">
                    <a:alpha val="80000"/>
                  </a:schemeClr>
                </a:solidFill>
                <a:ea typeface="+mn-lt"/>
                <a:cs typeface="+mn-lt"/>
              </a:rPr>
              <a:t> </a:t>
            </a:r>
            <a:r>
              <a:rPr lang="en-US" sz="1900" err="1">
                <a:solidFill>
                  <a:schemeClr val="tx1">
                    <a:alpha val="80000"/>
                  </a:schemeClr>
                </a:solidFill>
                <a:ea typeface="+mn-lt"/>
                <a:cs typeface="+mn-lt"/>
              </a:rPr>
              <a:t>Anuma</a:t>
            </a:r>
            <a:r>
              <a:rPr lang="en-US" sz="1900">
                <a:solidFill>
                  <a:schemeClr val="tx1">
                    <a:alpha val="80000"/>
                  </a:schemeClr>
                </a:solidFill>
                <a:ea typeface="+mn-lt"/>
                <a:cs typeface="+mn-lt"/>
              </a:rPr>
              <a:t> - 500236077</a:t>
            </a:r>
          </a:p>
          <a:p>
            <a:pPr marL="514350" indent="-514350">
              <a:buAutoNum type="arabicPeriod"/>
            </a:pPr>
            <a:r>
              <a:rPr lang="en-US" sz="1900">
                <a:solidFill>
                  <a:schemeClr val="tx1">
                    <a:alpha val="80000"/>
                  </a:schemeClr>
                </a:solidFill>
                <a:ea typeface="+mn-lt"/>
                <a:cs typeface="+mn-lt"/>
              </a:rPr>
              <a:t>Pavan Kumar Pilli - 500234994</a:t>
            </a:r>
          </a:p>
          <a:p>
            <a:pPr marL="514350" indent="-514350">
              <a:buAutoNum type="arabicPeriod"/>
            </a:pPr>
            <a:r>
              <a:rPr lang="en-US" sz="1900">
                <a:solidFill>
                  <a:schemeClr val="tx1">
                    <a:alpha val="80000"/>
                  </a:schemeClr>
                </a:solidFill>
                <a:ea typeface="+mn-lt"/>
                <a:cs typeface="+mn-lt"/>
              </a:rPr>
              <a:t>Riya </a:t>
            </a:r>
            <a:r>
              <a:rPr lang="en-US" sz="1900" err="1">
                <a:solidFill>
                  <a:schemeClr val="tx1">
                    <a:alpha val="80000"/>
                  </a:schemeClr>
                </a:solidFill>
                <a:ea typeface="+mn-lt"/>
                <a:cs typeface="+mn-lt"/>
              </a:rPr>
              <a:t>Kalpeshkumar</a:t>
            </a:r>
            <a:r>
              <a:rPr lang="en-US" sz="1900">
                <a:solidFill>
                  <a:schemeClr val="tx1">
                    <a:alpha val="80000"/>
                  </a:schemeClr>
                </a:solidFill>
                <a:ea typeface="+mn-lt"/>
                <a:cs typeface="+mn-lt"/>
              </a:rPr>
              <a:t> Shah - 500236809</a:t>
            </a:r>
          </a:p>
          <a:p>
            <a:pPr marL="514350" indent="-514350">
              <a:buAutoNum type="arabicPeriod"/>
            </a:pPr>
            <a:r>
              <a:rPr lang="en-US" sz="1900">
                <a:solidFill>
                  <a:schemeClr val="tx1">
                    <a:alpha val="80000"/>
                  </a:schemeClr>
                </a:solidFill>
                <a:ea typeface="+mn-lt"/>
                <a:cs typeface="+mn-lt"/>
              </a:rPr>
              <a:t>Siddhi </a:t>
            </a:r>
            <a:r>
              <a:rPr lang="en-US" sz="1900" err="1">
                <a:solidFill>
                  <a:schemeClr val="tx1">
                    <a:alpha val="80000"/>
                  </a:schemeClr>
                </a:solidFill>
                <a:ea typeface="+mn-lt"/>
                <a:cs typeface="+mn-lt"/>
              </a:rPr>
              <a:t>Pravinbhai</a:t>
            </a:r>
            <a:r>
              <a:rPr lang="en-US" sz="1900">
                <a:solidFill>
                  <a:schemeClr val="tx1">
                    <a:alpha val="80000"/>
                  </a:schemeClr>
                </a:solidFill>
                <a:ea typeface="+mn-lt"/>
                <a:cs typeface="+mn-lt"/>
              </a:rPr>
              <a:t> Patel  - 500237311</a:t>
            </a:r>
            <a:endParaRPr lang="en-US" sz="1900">
              <a:solidFill>
                <a:schemeClr val="tx1">
                  <a:alpha val="80000"/>
                </a:schemeClr>
              </a:solidFill>
              <a:latin typeface="Garamond"/>
              <a:ea typeface="+mn-lt"/>
              <a:cs typeface="+mn-lt"/>
            </a:endParaRPr>
          </a:p>
          <a:p>
            <a:pPr marL="514350" indent="-514350">
              <a:buAutoNum type="arabicPeriod"/>
            </a:pPr>
            <a:r>
              <a:rPr lang="en-US" sz="1900">
                <a:solidFill>
                  <a:schemeClr val="tx1">
                    <a:alpha val="80000"/>
                  </a:schemeClr>
                </a:solidFill>
                <a:ea typeface="+mn-lt"/>
                <a:cs typeface="+mn-lt"/>
              </a:rPr>
              <a:t>Sri Datta </a:t>
            </a:r>
            <a:r>
              <a:rPr lang="en-US" sz="1900" err="1">
                <a:solidFill>
                  <a:schemeClr val="tx1">
                    <a:alpha val="80000"/>
                  </a:schemeClr>
                </a:solidFill>
                <a:ea typeface="+mn-lt"/>
                <a:cs typeface="+mn-lt"/>
              </a:rPr>
              <a:t>Nadipolla</a:t>
            </a:r>
            <a:r>
              <a:rPr lang="en-US" sz="1900">
                <a:solidFill>
                  <a:schemeClr val="tx1">
                    <a:alpha val="80000"/>
                  </a:schemeClr>
                </a:solidFill>
                <a:ea typeface="+mn-lt"/>
                <a:cs typeface="+mn-lt"/>
              </a:rPr>
              <a:t> - 500237146</a:t>
            </a:r>
          </a:p>
          <a:p>
            <a:pPr marL="514350" indent="-514350">
              <a:buAutoNum type="arabicPeriod"/>
            </a:pPr>
            <a:r>
              <a:rPr lang="en-US" sz="1900" err="1">
                <a:solidFill>
                  <a:schemeClr val="tx1">
                    <a:alpha val="80000"/>
                  </a:schemeClr>
                </a:solidFill>
                <a:ea typeface="+mn-lt"/>
                <a:cs typeface="+mn-lt"/>
              </a:rPr>
              <a:t>Thejaswee</a:t>
            </a:r>
            <a:r>
              <a:rPr lang="en-US" sz="1900">
                <a:solidFill>
                  <a:schemeClr val="tx1">
                    <a:alpha val="80000"/>
                  </a:schemeClr>
                </a:solidFill>
                <a:ea typeface="+mn-lt"/>
                <a:cs typeface="+mn-lt"/>
              </a:rPr>
              <a:t> </a:t>
            </a:r>
            <a:r>
              <a:rPr lang="en-US" sz="1900" err="1">
                <a:solidFill>
                  <a:schemeClr val="tx1">
                    <a:alpha val="80000"/>
                  </a:schemeClr>
                </a:solidFill>
                <a:ea typeface="+mn-lt"/>
                <a:cs typeface="+mn-lt"/>
              </a:rPr>
              <a:t>Badepalle</a:t>
            </a:r>
            <a:r>
              <a:rPr lang="en-US" sz="1900">
                <a:solidFill>
                  <a:schemeClr val="tx1">
                    <a:alpha val="80000"/>
                  </a:schemeClr>
                </a:solidFill>
                <a:ea typeface="+mn-lt"/>
                <a:cs typeface="+mn-lt"/>
              </a:rPr>
              <a:t> -500236954</a:t>
            </a:r>
          </a:p>
          <a:p>
            <a:pPr marL="457200" indent="-457200">
              <a:buFont typeface="+mj-lt"/>
              <a:buAutoNum type="arabicPeriod"/>
            </a:pPr>
            <a:r>
              <a:rPr lang="en-US" sz="1900" err="1">
                <a:solidFill>
                  <a:schemeClr val="tx1">
                    <a:alpha val="80000"/>
                  </a:schemeClr>
                </a:solidFill>
                <a:ea typeface="+mn-lt"/>
                <a:cs typeface="+mn-lt"/>
              </a:rPr>
              <a:t>Yugahang</a:t>
            </a:r>
            <a:r>
              <a:rPr lang="en-US" sz="1900">
                <a:solidFill>
                  <a:schemeClr val="tx1">
                    <a:alpha val="80000"/>
                  </a:schemeClr>
                </a:solidFill>
                <a:ea typeface="+mn-lt"/>
                <a:cs typeface="+mn-lt"/>
              </a:rPr>
              <a:t> Limbu - 500236054</a:t>
            </a:r>
          </a:p>
          <a:p>
            <a:pPr marL="457200" indent="-457200">
              <a:buFont typeface="+mj-lt"/>
              <a:buAutoNum type="arabicPeriod"/>
            </a:pPr>
            <a:r>
              <a:rPr lang="en-US" sz="1900">
                <a:solidFill>
                  <a:schemeClr val="tx1">
                    <a:alpha val="80000"/>
                  </a:schemeClr>
                </a:solidFill>
                <a:ea typeface="+mn-lt"/>
                <a:cs typeface="+mn-lt"/>
              </a:rPr>
              <a:t>Arish </a:t>
            </a:r>
            <a:r>
              <a:rPr lang="en-US" sz="1900" err="1">
                <a:solidFill>
                  <a:schemeClr val="tx1">
                    <a:alpha val="80000"/>
                  </a:schemeClr>
                </a:solidFill>
                <a:ea typeface="+mn-lt"/>
                <a:cs typeface="+mn-lt"/>
              </a:rPr>
              <a:t>Panjwani</a:t>
            </a:r>
            <a:r>
              <a:rPr lang="en-US" sz="1900">
                <a:solidFill>
                  <a:schemeClr val="tx1">
                    <a:alpha val="80000"/>
                  </a:schemeClr>
                </a:solidFill>
                <a:ea typeface="+mn-lt"/>
                <a:cs typeface="+mn-lt"/>
              </a:rPr>
              <a:t> - 500235989</a:t>
            </a:r>
            <a:endParaRPr lang="en-US" sz="1900">
              <a:solidFill>
                <a:schemeClr val="tx1">
                  <a:alpha val="80000"/>
                </a:schemeClr>
              </a:solidFill>
              <a:latin typeface="Garamond"/>
            </a:endParaRPr>
          </a:p>
          <a:p>
            <a:pPr marL="514350" indent="-514350">
              <a:buAutoNum type="arabicPeriod"/>
            </a:pPr>
            <a:endParaRPr lang="en-US" sz="1900">
              <a:solidFill>
                <a:schemeClr val="tx1">
                  <a:alpha val="80000"/>
                </a:schemeClr>
              </a:solidFill>
            </a:endParaRPr>
          </a:p>
        </p:txBody>
      </p:sp>
    </p:spTree>
    <p:extLst>
      <p:ext uri="{BB962C8B-B14F-4D97-AF65-F5344CB8AC3E}">
        <p14:creationId xmlns:p14="http://schemas.microsoft.com/office/powerpoint/2010/main" val="200177866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F2F83D73-6DE5-36C0-3B78-1A7E5CE4F082}"/>
              </a:ext>
            </a:extLst>
          </p:cNvPr>
          <p:cNvPicPr>
            <a:picLocks noGrp="1" noChangeAspect="1"/>
          </p:cNvPicPr>
          <p:nvPr>
            <p:ph idx="1"/>
          </p:nvPr>
        </p:nvPicPr>
        <p:blipFill>
          <a:blip r:embed="rId2"/>
          <a:stretch>
            <a:fillRect/>
          </a:stretch>
        </p:blipFill>
        <p:spPr>
          <a:xfrm>
            <a:off x="809624" y="649259"/>
            <a:ext cx="5007623" cy="2771775"/>
          </a:xfrm>
        </p:spPr>
      </p:pic>
      <p:pic>
        <p:nvPicPr>
          <p:cNvPr id="4" name="Picture 3">
            <a:extLst>
              <a:ext uri="{FF2B5EF4-FFF2-40B4-BE49-F238E27FC236}">
                <a16:creationId xmlns:a16="http://schemas.microsoft.com/office/drawing/2014/main" id="{028277F0-C434-A0F0-B16D-69228C652077}"/>
              </a:ext>
            </a:extLst>
          </p:cNvPr>
          <p:cNvPicPr>
            <a:picLocks noChangeAspect="1"/>
          </p:cNvPicPr>
          <p:nvPr/>
        </p:nvPicPr>
        <p:blipFill>
          <a:blip r:embed="rId3"/>
          <a:stretch>
            <a:fillRect/>
          </a:stretch>
        </p:blipFill>
        <p:spPr>
          <a:xfrm>
            <a:off x="6374753" y="646993"/>
            <a:ext cx="5255593" cy="2771775"/>
          </a:xfrm>
          <a:prstGeom prst="rect">
            <a:avLst/>
          </a:prstGeom>
        </p:spPr>
      </p:pic>
      <p:pic>
        <p:nvPicPr>
          <p:cNvPr id="5" name="Picture 4" descr="A diagram of blue dots&#10;&#10;Description automatically generated">
            <a:extLst>
              <a:ext uri="{FF2B5EF4-FFF2-40B4-BE49-F238E27FC236}">
                <a16:creationId xmlns:a16="http://schemas.microsoft.com/office/drawing/2014/main" id="{08AA877A-C820-D299-1D58-6A3EC14ED5B4}"/>
              </a:ext>
            </a:extLst>
          </p:cNvPr>
          <p:cNvPicPr>
            <a:picLocks noChangeAspect="1"/>
          </p:cNvPicPr>
          <p:nvPr/>
        </p:nvPicPr>
        <p:blipFill>
          <a:blip r:embed="rId4"/>
          <a:stretch>
            <a:fillRect/>
          </a:stretch>
        </p:blipFill>
        <p:spPr>
          <a:xfrm>
            <a:off x="809623" y="3886964"/>
            <a:ext cx="5007623" cy="2414294"/>
          </a:xfrm>
          <a:prstGeom prst="rect">
            <a:avLst/>
          </a:prstGeom>
        </p:spPr>
      </p:pic>
      <p:pic>
        <p:nvPicPr>
          <p:cNvPr id="6" name="Picture 5" descr="A graph of blue dots&#10;&#10;Description automatically generated">
            <a:extLst>
              <a:ext uri="{FF2B5EF4-FFF2-40B4-BE49-F238E27FC236}">
                <a16:creationId xmlns:a16="http://schemas.microsoft.com/office/drawing/2014/main" id="{4AD3CBF2-B3DD-1CDD-2BB1-D653DC84E620}"/>
              </a:ext>
            </a:extLst>
          </p:cNvPr>
          <p:cNvPicPr>
            <a:picLocks noChangeAspect="1"/>
          </p:cNvPicPr>
          <p:nvPr/>
        </p:nvPicPr>
        <p:blipFill>
          <a:blip r:embed="rId5"/>
          <a:stretch>
            <a:fillRect/>
          </a:stretch>
        </p:blipFill>
        <p:spPr>
          <a:xfrm>
            <a:off x="6374752" y="3868149"/>
            <a:ext cx="5255593" cy="2433109"/>
          </a:xfrm>
          <a:prstGeom prst="rect">
            <a:avLst/>
          </a:prstGeom>
        </p:spPr>
      </p:pic>
    </p:spTree>
    <p:extLst>
      <p:ext uri="{BB962C8B-B14F-4D97-AF65-F5344CB8AC3E}">
        <p14:creationId xmlns:p14="http://schemas.microsoft.com/office/powerpoint/2010/main" val="4138322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1" descr="A graph of blue dots&#10;&#10;Description automatically generated">
            <a:extLst>
              <a:ext uri="{FF2B5EF4-FFF2-40B4-BE49-F238E27FC236}">
                <a16:creationId xmlns:a16="http://schemas.microsoft.com/office/drawing/2014/main" id="{B6C389C3-A577-1C24-9364-82CBE8559CB7}"/>
              </a:ext>
            </a:extLst>
          </p:cNvPr>
          <p:cNvPicPr>
            <a:picLocks noGrp="1" noChangeAspect="1"/>
          </p:cNvPicPr>
          <p:nvPr>
            <p:ph idx="1"/>
          </p:nvPr>
        </p:nvPicPr>
        <p:blipFill>
          <a:blip r:embed="rId2"/>
          <a:stretch>
            <a:fillRect/>
          </a:stretch>
        </p:blipFill>
        <p:spPr>
          <a:xfrm>
            <a:off x="547687" y="329407"/>
            <a:ext cx="5243515" cy="2771775"/>
          </a:xfrm>
        </p:spPr>
      </p:pic>
      <p:pic>
        <p:nvPicPr>
          <p:cNvPr id="4" name="Picture 3" descr="A graph of blue dots&#10;&#10;Description automatically generated">
            <a:extLst>
              <a:ext uri="{FF2B5EF4-FFF2-40B4-BE49-F238E27FC236}">
                <a16:creationId xmlns:a16="http://schemas.microsoft.com/office/drawing/2014/main" id="{A031243E-2E25-2793-9B6E-23FEB05DB92C}"/>
              </a:ext>
            </a:extLst>
          </p:cNvPr>
          <p:cNvPicPr>
            <a:picLocks noChangeAspect="1"/>
          </p:cNvPicPr>
          <p:nvPr/>
        </p:nvPicPr>
        <p:blipFill>
          <a:blip r:embed="rId3"/>
          <a:stretch>
            <a:fillRect/>
          </a:stretch>
        </p:blipFill>
        <p:spPr>
          <a:xfrm>
            <a:off x="6400799" y="330965"/>
            <a:ext cx="5243514" cy="2771775"/>
          </a:xfrm>
          <a:prstGeom prst="rect">
            <a:avLst/>
          </a:prstGeom>
        </p:spPr>
      </p:pic>
      <p:pic>
        <p:nvPicPr>
          <p:cNvPr id="5" name="Picture 4">
            <a:extLst>
              <a:ext uri="{FF2B5EF4-FFF2-40B4-BE49-F238E27FC236}">
                <a16:creationId xmlns:a16="http://schemas.microsoft.com/office/drawing/2014/main" id="{E2CA36BD-615D-D407-ABB2-78721C9CC1CC}"/>
              </a:ext>
            </a:extLst>
          </p:cNvPr>
          <p:cNvPicPr>
            <a:picLocks noChangeAspect="1"/>
          </p:cNvPicPr>
          <p:nvPr/>
        </p:nvPicPr>
        <p:blipFill>
          <a:blip r:embed="rId4"/>
          <a:stretch>
            <a:fillRect/>
          </a:stretch>
        </p:blipFill>
        <p:spPr>
          <a:xfrm>
            <a:off x="551862" y="3580115"/>
            <a:ext cx="5239339" cy="2771775"/>
          </a:xfrm>
          <a:prstGeom prst="rect">
            <a:avLst/>
          </a:prstGeom>
        </p:spPr>
      </p:pic>
      <p:pic>
        <p:nvPicPr>
          <p:cNvPr id="6" name="Picture 5" descr="A graph of blue dots&#10;&#10;Description automatically generated">
            <a:extLst>
              <a:ext uri="{FF2B5EF4-FFF2-40B4-BE49-F238E27FC236}">
                <a16:creationId xmlns:a16="http://schemas.microsoft.com/office/drawing/2014/main" id="{692C7A9E-CDA0-F4C3-4EB4-85A6D31259F4}"/>
              </a:ext>
            </a:extLst>
          </p:cNvPr>
          <p:cNvPicPr>
            <a:picLocks noChangeAspect="1"/>
          </p:cNvPicPr>
          <p:nvPr/>
        </p:nvPicPr>
        <p:blipFill>
          <a:blip r:embed="rId5"/>
          <a:stretch>
            <a:fillRect/>
          </a:stretch>
        </p:blipFill>
        <p:spPr>
          <a:xfrm>
            <a:off x="6403974" y="3580115"/>
            <a:ext cx="5236164" cy="2771775"/>
          </a:xfrm>
          <a:prstGeom prst="rect">
            <a:avLst/>
          </a:prstGeom>
        </p:spPr>
      </p:pic>
    </p:spTree>
    <p:extLst>
      <p:ext uri="{BB962C8B-B14F-4D97-AF65-F5344CB8AC3E}">
        <p14:creationId xmlns:p14="http://schemas.microsoft.com/office/powerpoint/2010/main" val="3263541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29154-4FF4-C937-C510-93BC11E5AAA5}"/>
              </a:ext>
            </a:extLst>
          </p:cNvPr>
          <p:cNvSpPr>
            <a:spLocks noGrp="1"/>
          </p:cNvSpPr>
          <p:nvPr>
            <p:ph type="title"/>
          </p:nvPr>
        </p:nvSpPr>
        <p:spPr/>
        <p:txBody>
          <a:bodyPr/>
          <a:lstStyle/>
          <a:p>
            <a:r>
              <a:rPr lang="en-US">
                <a:solidFill>
                  <a:schemeClr val="bg1"/>
                </a:solidFill>
              </a:rPr>
              <a:t>Box Plot for Loan status vs </a:t>
            </a:r>
            <a:r>
              <a:rPr lang="en-US" err="1">
                <a:solidFill>
                  <a:schemeClr val="bg1"/>
                </a:solidFill>
              </a:rPr>
              <a:t>Cibil</a:t>
            </a:r>
            <a:r>
              <a:rPr lang="en-US">
                <a:solidFill>
                  <a:schemeClr val="bg1"/>
                </a:solidFill>
              </a:rPr>
              <a:t> score</a:t>
            </a:r>
          </a:p>
        </p:txBody>
      </p:sp>
      <p:pic>
        <p:nvPicPr>
          <p:cNvPr id="5" name="Content Placeholder 4">
            <a:extLst>
              <a:ext uri="{FF2B5EF4-FFF2-40B4-BE49-F238E27FC236}">
                <a16:creationId xmlns:a16="http://schemas.microsoft.com/office/drawing/2014/main" id="{D6765B92-3C49-3DEE-DD13-3BA9934D54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416" y="1861594"/>
            <a:ext cx="10326384" cy="4508384"/>
          </a:xfrm>
        </p:spPr>
      </p:pic>
    </p:spTree>
    <p:extLst>
      <p:ext uri="{BB962C8B-B14F-4D97-AF65-F5344CB8AC3E}">
        <p14:creationId xmlns:p14="http://schemas.microsoft.com/office/powerpoint/2010/main" val="1874493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1FB2-75B7-CA0D-E184-BFCBC2FCFCF9}"/>
              </a:ext>
            </a:extLst>
          </p:cNvPr>
          <p:cNvSpPr>
            <a:spLocks noGrp="1"/>
          </p:cNvSpPr>
          <p:nvPr>
            <p:ph type="title"/>
          </p:nvPr>
        </p:nvSpPr>
        <p:spPr/>
        <p:txBody>
          <a:bodyPr/>
          <a:lstStyle/>
          <a:p>
            <a:r>
              <a:rPr lang="en-IN">
                <a:solidFill>
                  <a:schemeClr val="bg1"/>
                </a:solidFill>
              </a:rPr>
              <a:t>Observations</a:t>
            </a:r>
          </a:p>
        </p:txBody>
      </p:sp>
      <p:sp>
        <p:nvSpPr>
          <p:cNvPr id="3" name="Content Placeholder 2">
            <a:extLst>
              <a:ext uri="{FF2B5EF4-FFF2-40B4-BE49-F238E27FC236}">
                <a16:creationId xmlns:a16="http://schemas.microsoft.com/office/drawing/2014/main" id="{E5EC31E1-2018-70A1-9BE0-972361B801C2}"/>
              </a:ext>
            </a:extLst>
          </p:cNvPr>
          <p:cNvSpPr>
            <a:spLocks noGrp="1"/>
          </p:cNvSpPr>
          <p:nvPr>
            <p:ph idx="1"/>
          </p:nvPr>
        </p:nvSpPr>
        <p:spPr>
          <a:xfrm>
            <a:off x="838199" y="1376737"/>
            <a:ext cx="10966807" cy="5342562"/>
          </a:xfrm>
        </p:spPr>
        <p:txBody>
          <a:bodyPr vert="horz" lIns="91440" tIns="45720" rIns="91440" bIns="45720" rtlCol="0" anchor="t">
            <a:normAutofit fontScale="92500" lnSpcReduction="10000"/>
          </a:bodyPr>
          <a:lstStyle/>
          <a:p>
            <a:pPr marL="0" indent="0">
              <a:buNone/>
            </a:pPr>
            <a:r>
              <a:rPr lang="en-IN" sz="1600" b="1" dirty="0">
                <a:solidFill>
                  <a:schemeClr val="bg1"/>
                </a:solidFill>
              </a:rPr>
              <a:t>*As of now</a:t>
            </a:r>
            <a:endParaRPr lang="en-US" sz="1600" dirty="0">
              <a:solidFill>
                <a:schemeClr val="bg1"/>
              </a:solidFill>
            </a:endParaRPr>
          </a:p>
          <a:p>
            <a:r>
              <a:rPr lang="en-US" sz="2400" b="1" dirty="0">
                <a:solidFill>
                  <a:schemeClr val="bg1"/>
                </a:solidFill>
              </a:rPr>
              <a:t>Income and Loan Dynamics:</a:t>
            </a:r>
          </a:p>
          <a:p>
            <a:pPr marL="0" indent="0">
              <a:buNone/>
            </a:pPr>
            <a:r>
              <a:rPr lang="en-US" sz="2400" dirty="0">
                <a:solidFill>
                  <a:schemeClr val="bg1"/>
                </a:solidFill>
              </a:rPr>
              <a:t>	Strong linear relationship between income and loan amount. Higher income individuals are more likely to obtain larger loans and possess valuable assets.</a:t>
            </a:r>
          </a:p>
          <a:p>
            <a:r>
              <a:rPr lang="en-US" sz="2400" b="1" dirty="0">
                <a:solidFill>
                  <a:schemeClr val="bg1"/>
                </a:solidFill>
              </a:rPr>
              <a:t>CIBIL Score and Loan Status:</a:t>
            </a:r>
          </a:p>
          <a:p>
            <a:pPr marL="0" indent="0">
              <a:buNone/>
            </a:pPr>
            <a:r>
              <a:rPr lang="en-US" sz="2400" dirty="0">
                <a:solidFill>
                  <a:schemeClr val="bg1"/>
                </a:solidFill>
              </a:rPr>
              <a:t>	CIBIL score plays a critical role in determining loan status, as evidenced by their strong positive correlation and covariance. A good CIBIL score increases the likelihood of a favorable loan status.</a:t>
            </a:r>
          </a:p>
          <a:p>
            <a:r>
              <a:rPr lang="en-US" sz="2400" b="1" dirty="0">
                <a:solidFill>
                  <a:schemeClr val="bg1"/>
                </a:solidFill>
              </a:rPr>
              <a:t>Asset Values:</a:t>
            </a:r>
          </a:p>
          <a:p>
            <a:pPr marL="0" indent="0">
              <a:buNone/>
            </a:pPr>
            <a:r>
              <a:rPr lang="en-US" sz="2400" dirty="0">
                <a:solidFill>
                  <a:schemeClr val="bg1"/>
                </a:solidFill>
              </a:rPr>
              <a:t>	Luxury and residential asset values are strongly associated with both income and loan amount. Applicants with higher incomes and larger loans tend to report higher asset values, indicating financial stability and creditworthiness.</a:t>
            </a:r>
          </a:p>
          <a:p>
            <a:r>
              <a:rPr lang="en-US" sz="2400" b="1" dirty="0">
                <a:solidFill>
                  <a:schemeClr val="bg1"/>
                </a:solidFill>
              </a:rPr>
              <a:t>Visual Patterns:</a:t>
            </a:r>
          </a:p>
          <a:p>
            <a:pPr marL="0" indent="0">
              <a:buNone/>
            </a:pPr>
            <a:r>
              <a:rPr lang="en-US" sz="2400" dirty="0">
                <a:solidFill>
                  <a:schemeClr val="bg1"/>
                </a:solidFill>
              </a:rPr>
              <a:t>	Pair plot confirms the linear relationships observed in the correlation matrix and highlights the distribution of data points. Clear trends in scatter plots align with statistical measures, providing a holistic understanding of data relationships.</a:t>
            </a:r>
            <a:endParaRPr lang="en-IN" sz="2400" dirty="0">
              <a:solidFill>
                <a:schemeClr val="bg1"/>
              </a:solidFill>
            </a:endParaRPr>
          </a:p>
        </p:txBody>
      </p:sp>
      <p:pic>
        <p:nvPicPr>
          <p:cNvPr id="4" name="Picture 3" descr="Integrating Earth Observation and Artificial Intelligence to Combat Climate  Change Impacts and Security in the IGAD Region - ICPAC">
            <a:extLst>
              <a:ext uri="{FF2B5EF4-FFF2-40B4-BE49-F238E27FC236}">
                <a16:creationId xmlns:a16="http://schemas.microsoft.com/office/drawing/2014/main" id="{8E7A5ED2-8D3C-4D2D-93C7-62C871244F7F}"/>
              </a:ext>
            </a:extLst>
          </p:cNvPr>
          <p:cNvPicPr>
            <a:picLocks noChangeAspect="1"/>
          </p:cNvPicPr>
          <p:nvPr/>
        </p:nvPicPr>
        <p:blipFill>
          <a:blip r:embed="rId2"/>
          <a:stretch>
            <a:fillRect/>
          </a:stretch>
        </p:blipFill>
        <p:spPr>
          <a:xfrm>
            <a:off x="9532770" y="75448"/>
            <a:ext cx="2390775" cy="1914525"/>
          </a:xfrm>
          <a:prstGeom prst="rect">
            <a:avLst/>
          </a:prstGeom>
        </p:spPr>
      </p:pic>
    </p:spTree>
    <p:extLst>
      <p:ext uri="{BB962C8B-B14F-4D97-AF65-F5344CB8AC3E}">
        <p14:creationId xmlns:p14="http://schemas.microsoft.com/office/powerpoint/2010/main" val="2002073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BCBBC-61FC-4380-CF98-DF97344071C0}"/>
              </a:ext>
            </a:extLst>
          </p:cNvPr>
          <p:cNvSpPr>
            <a:spLocks noGrp="1"/>
          </p:cNvSpPr>
          <p:nvPr>
            <p:ph type="title"/>
          </p:nvPr>
        </p:nvSpPr>
        <p:spPr>
          <a:xfrm>
            <a:off x="690580" y="595580"/>
            <a:ext cx="5182456" cy="1323439"/>
          </a:xfrm>
        </p:spPr>
        <p:txBody>
          <a:bodyPr anchor="t">
            <a:normAutofit/>
          </a:bodyPr>
          <a:lstStyle/>
          <a:p>
            <a:r>
              <a:rPr lang="en-US" sz="4000" b="1">
                <a:solidFill>
                  <a:schemeClr val="bg1"/>
                </a:solidFill>
                <a:latin typeface="Calibri" panose="020F0502020204030204" pitchFamily="34" charset="0"/>
                <a:ea typeface="Calibri" panose="020F0502020204030204" pitchFamily="34" charset="0"/>
                <a:cs typeface="Calibri" panose="020F0502020204030204" pitchFamily="34" charset="0"/>
              </a:rPr>
              <a:t>Problem Statement </a:t>
            </a:r>
          </a:p>
        </p:txBody>
      </p:sp>
      <p:sp>
        <p:nvSpPr>
          <p:cNvPr id="3" name="Content Placeholder 2">
            <a:extLst>
              <a:ext uri="{FF2B5EF4-FFF2-40B4-BE49-F238E27FC236}">
                <a16:creationId xmlns:a16="http://schemas.microsoft.com/office/drawing/2014/main" id="{39DCF5D2-F69D-5C07-5FA4-8D779605259B}"/>
              </a:ext>
            </a:extLst>
          </p:cNvPr>
          <p:cNvSpPr>
            <a:spLocks noGrp="1"/>
          </p:cNvSpPr>
          <p:nvPr>
            <p:ph idx="1"/>
          </p:nvPr>
        </p:nvSpPr>
        <p:spPr>
          <a:xfrm>
            <a:off x="838200" y="2095928"/>
            <a:ext cx="4391024" cy="3504772"/>
          </a:xfrm>
        </p:spPr>
        <p:txBody>
          <a:bodyPr vert="horz" lIns="91440" tIns="45720" rIns="91440" bIns="45720" rtlCol="0" anchor="t">
            <a:noAutofit/>
          </a:bodyPr>
          <a:lstStyle/>
          <a:p>
            <a:pPr marL="0" indent="0" algn="just">
              <a:buNone/>
            </a:pPr>
            <a:r>
              <a:rPr lang="en-US" sz="2000">
                <a:solidFill>
                  <a:schemeClr val="bg1">
                    <a:alpha val="80000"/>
                  </a:schemeClr>
                </a:solidFill>
                <a:latin typeface="Calibri"/>
                <a:ea typeface="Calibri" panose="020F0502020204030204" pitchFamily="34" charset="0"/>
                <a:cs typeface="Calibri"/>
              </a:rPr>
              <a:t>In the modern financial landscape, the influx of loan applications poses a significant challenge for institutions. Manual evaluation of these applications is time-consuming and prone to errors. To streamline this process, our task is to leverage machine learning techniques and algorithms to build a loan eligibility prediction system to help aid and streamline the process of approve or reject loan request.</a:t>
            </a:r>
          </a:p>
        </p:txBody>
      </p:sp>
      <p:grpSp>
        <p:nvGrpSpPr>
          <p:cNvPr id="11" name="Group 10">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Picture 3" descr="A person&amp;#39;s profile with a brain and lines around her&#10;&#10;Description automatically generated">
            <a:extLst>
              <a:ext uri="{FF2B5EF4-FFF2-40B4-BE49-F238E27FC236}">
                <a16:creationId xmlns:a16="http://schemas.microsoft.com/office/drawing/2014/main" id="{153E618A-B075-AF3A-5F80-22542AFDF1F8}"/>
              </a:ext>
            </a:extLst>
          </p:cNvPr>
          <p:cNvPicPr>
            <a:picLocks noChangeAspect="1"/>
          </p:cNvPicPr>
          <p:nvPr/>
        </p:nvPicPr>
        <p:blipFill>
          <a:blip r:embed="rId3"/>
          <a:stretch>
            <a:fillRect/>
          </a:stretch>
        </p:blipFill>
        <p:spPr>
          <a:xfrm>
            <a:off x="6541932" y="1654861"/>
            <a:ext cx="4369112" cy="2455291"/>
          </a:xfrm>
          <a:prstGeom prst="rect">
            <a:avLst/>
          </a:prstGeom>
        </p:spPr>
      </p:pic>
    </p:spTree>
    <p:extLst>
      <p:ext uri="{BB962C8B-B14F-4D97-AF65-F5344CB8AC3E}">
        <p14:creationId xmlns:p14="http://schemas.microsoft.com/office/powerpoint/2010/main" val="2361156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F873FC-8284-0EB7-AFB1-441FDFB68F73}"/>
              </a:ext>
            </a:extLst>
          </p:cNvPr>
          <p:cNvPicPr>
            <a:picLocks noChangeAspect="1"/>
          </p:cNvPicPr>
          <p:nvPr/>
        </p:nvPicPr>
        <p:blipFill rotWithShape="1">
          <a:blip r:embed="rId2">
            <a:alphaModFix amt="40000"/>
          </a:blip>
          <a:srcRect r="6250"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88C63590-2F0D-F3DE-7A01-826C85922AC5}"/>
              </a:ext>
            </a:extLst>
          </p:cNvPr>
          <p:cNvSpPr>
            <a:spLocks noGrp="1"/>
          </p:cNvSpPr>
          <p:nvPr>
            <p:ph type="title"/>
          </p:nvPr>
        </p:nvSpPr>
        <p:spPr>
          <a:xfrm>
            <a:off x="841249" y="941832"/>
            <a:ext cx="10506456" cy="2057400"/>
          </a:xfrm>
        </p:spPr>
        <p:txBody>
          <a:bodyPr anchor="b">
            <a:normAutofit/>
          </a:bodyPr>
          <a:lstStyle/>
          <a:p>
            <a:r>
              <a:rPr lang="en-US" sz="5000">
                <a:solidFill>
                  <a:schemeClr val="bg1"/>
                </a:solidFill>
                <a:latin typeface="Calibri Light"/>
                <a:cs typeface="Calibri Light"/>
              </a:rPr>
              <a:t>Objective</a:t>
            </a:r>
            <a:endParaRPr lang="en-US" sz="5000">
              <a:solidFill>
                <a:schemeClr val="bg1"/>
              </a:solidFill>
            </a:endParaRP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159AE8-3FDA-0A17-7EC4-3C475ADF1586}"/>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sz="2000">
                <a:solidFill>
                  <a:schemeClr val="bg1"/>
                </a:solidFill>
                <a:latin typeface="Calibri"/>
                <a:cs typeface="Calibri"/>
              </a:rPr>
              <a:t>Design a robust loan eligibility prediction Machine learning model</a:t>
            </a:r>
            <a:endParaRPr lang="en-US" sz="2000">
              <a:solidFill>
                <a:schemeClr val="bg1"/>
              </a:solidFill>
            </a:endParaRPr>
          </a:p>
          <a:p>
            <a:r>
              <a:rPr lang="en-US" sz="2000">
                <a:solidFill>
                  <a:schemeClr val="bg1"/>
                </a:solidFill>
                <a:latin typeface="Calibri"/>
                <a:cs typeface="Calibri"/>
              </a:rPr>
              <a:t>Accurately assess the creditworthiness of loan applicants</a:t>
            </a:r>
            <a:endParaRPr lang="en-US" sz="2000">
              <a:solidFill>
                <a:schemeClr val="bg1"/>
              </a:solidFill>
            </a:endParaRPr>
          </a:p>
          <a:p>
            <a:r>
              <a:rPr lang="en-US" sz="2000">
                <a:solidFill>
                  <a:schemeClr val="bg1"/>
                </a:solidFill>
                <a:latin typeface="Calibri"/>
                <a:cs typeface="Calibri"/>
              </a:rPr>
              <a:t>Expedite decision-making for financial institutions</a:t>
            </a:r>
            <a:endParaRPr lang="en-US" sz="2000">
              <a:solidFill>
                <a:schemeClr val="bg1"/>
              </a:solidFill>
            </a:endParaRPr>
          </a:p>
          <a:p>
            <a:r>
              <a:rPr lang="en-US" sz="2000">
                <a:solidFill>
                  <a:schemeClr val="bg1"/>
                </a:solidFill>
                <a:latin typeface="Calibri"/>
                <a:cs typeface="Calibri"/>
              </a:rPr>
              <a:t>Mitigate risks associated with lending</a:t>
            </a:r>
            <a:endParaRPr lang="en-US" sz="2000">
              <a:solidFill>
                <a:schemeClr val="bg1"/>
              </a:solidFill>
            </a:endParaRPr>
          </a:p>
          <a:p>
            <a:pPr marL="0" indent="0">
              <a:buNone/>
            </a:pPr>
            <a:endParaRPr lang="en-US" sz="2000">
              <a:solidFill>
                <a:schemeClr val="bg1"/>
              </a:solidFill>
            </a:endParaRPr>
          </a:p>
        </p:txBody>
      </p:sp>
    </p:spTree>
    <p:extLst>
      <p:ext uri="{BB962C8B-B14F-4D97-AF65-F5344CB8AC3E}">
        <p14:creationId xmlns:p14="http://schemas.microsoft.com/office/powerpoint/2010/main" val="213728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telligent Technology Images - Free Download on Freepik">
            <a:extLst>
              <a:ext uri="{FF2B5EF4-FFF2-40B4-BE49-F238E27FC236}">
                <a16:creationId xmlns:a16="http://schemas.microsoft.com/office/drawing/2014/main" id="{D41D786E-5FB3-8B32-5306-EFE9A023A378}"/>
              </a:ext>
            </a:extLst>
          </p:cNvPr>
          <p:cNvPicPr>
            <a:picLocks noChangeAspect="1"/>
          </p:cNvPicPr>
          <p:nvPr/>
        </p:nvPicPr>
        <p:blipFill rotWithShape="1">
          <a:blip r:embed="rId2"/>
          <a:srcRect l="15123" r="8462" b="909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E92A1-30E0-E041-6418-423BD6040BF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INITIAL PROJECT MANAGEMENT REPORT</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297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79A5-9AA7-3808-1777-418A2562556B}"/>
              </a:ext>
            </a:extLst>
          </p:cNvPr>
          <p:cNvSpPr>
            <a:spLocks noGrp="1"/>
          </p:cNvSpPr>
          <p:nvPr>
            <p:ph type="title"/>
          </p:nvPr>
        </p:nvSpPr>
        <p:spPr/>
        <p:txBody>
          <a:bodyPr/>
          <a:lstStyle/>
          <a:p>
            <a:r>
              <a:rPr lang="en-US">
                <a:solidFill>
                  <a:schemeClr val="bg1"/>
                </a:solidFill>
              </a:rPr>
              <a:t> Plan of Action</a:t>
            </a:r>
          </a:p>
        </p:txBody>
      </p:sp>
      <p:sp>
        <p:nvSpPr>
          <p:cNvPr id="3" name="Content Placeholder 2">
            <a:extLst>
              <a:ext uri="{FF2B5EF4-FFF2-40B4-BE49-F238E27FC236}">
                <a16:creationId xmlns:a16="http://schemas.microsoft.com/office/drawing/2014/main" id="{DDBA29A2-9CF5-333F-034F-2663B3A47C70}"/>
              </a:ext>
            </a:extLst>
          </p:cNvPr>
          <p:cNvSpPr>
            <a:spLocks noGrp="1"/>
          </p:cNvSpPr>
          <p:nvPr>
            <p:ph idx="1"/>
          </p:nvPr>
        </p:nvSpPr>
        <p:spPr>
          <a:xfrm>
            <a:off x="838200" y="1782493"/>
            <a:ext cx="7424468" cy="4394470"/>
          </a:xfrm>
        </p:spPr>
        <p:txBody>
          <a:bodyPr vert="horz" lIns="91440" tIns="45720" rIns="91440" bIns="45720" rtlCol="0" anchor="t">
            <a:normAutofit/>
          </a:bodyPr>
          <a:lstStyle/>
          <a:p>
            <a:r>
              <a:rPr lang="en-US">
                <a:solidFill>
                  <a:schemeClr val="accent6">
                    <a:lumMod val="60000"/>
                    <a:lumOff val="40000"/>
                  </a:schemeClr>
                </a:solidFill>
              </a:rPr>
              <a:t>Choose dataset early and start working</a:t>
            </a:r>
          </a:p>
          <a:p>
            <a:r>
              <a:rPr lang="en-US">
                <a:solidFill>
                  <a:schemeClr val="bg1"/>
                </a:solidFill>
              </a:rPr>
              <a:t>Assign roles and closely monitor progress</a:t>
            </a:r>
          </a:p>
          <a:p>
            <a:r>
              <a:rPr lang="en-US">
                <a:solidFill>
                  <a:schemeClr val="bg1"/>
                </a:solidFill>
              </a:rPr>
              <a:t>Hold meetings for updates and coordination</a:t>
            </a:r>
          </a:p>
          <a:p>
            <a:r>
              <a:rPr lang="en-US" b="1">
                <a:solidFill>
                  <a:srgbClr val="00B0F0"/>
                </a:solidFill>
              </a:rPr>
              <a:t>Submit project works by 24th May</a:t>
            </a:r>
          </a:p>
          <a:p>
            <a:endParaRPr lang="en-US" sz="1200">
              <a:solidFill>
                <a:schemeClr val="bg1"/>
              </a:solidFill>
            </a:endParaRPr>
          </a:p>
          <a:p>
            <a:endParaRPr lang="en-US">
              <a:solidFill>
                <a:schemeClr val="bg1"/>
              </a:solidFill>
            </a:endParaRPr>
          </a:p>
        </p:txBody>
      </p:sp>
      <p:pic>
        <p:nvPicPr>
          <p:cNvPr id="4" name="Picture 3" descr="A diagram of a project management process&#10;&#10;Description automatically generated">
            <a:extLst>
              <a:ext uri="{FF2B5EF4-FFF2-40B4-BE49-F238E27FC236}">
                <a16:creationId xmlns:a16="http://schemas.microsoft.com/office/drawing/2014/main" id="{0B2F6BF1-471F-C3A6-0E23-5A92B13EDC9D}"/>
              </a:ext>
            </a:extLst>
          </p:cNvPr>
          <p:cNvPicPr>
            <a:picLocks noChangeAspect="1"/>
          </p:cNvPicPr>
          <p:nvPr/>
        </p:nvPicPr>
        <p:blipFill>
          <a:blip r:embed="rId2"/>
          <a:stretch>
            <a:fillRect/>
          </a:stretch>
        </p:blipFill>
        <p:spPr>
          <a:xfrm>
            <a:off x="8028877" y="1395063"/>
            <a:ext cx="3977269" cy="3203654"/>
          </a:xfrm>
          <a:prstGeom prst="rect">
            <a:avLst/>
          </a:prstGeom>
        </p:spPr>
      </p:pic>
    </p:spTree>
    <p:extLst>
      <p:ext uri="{BB962C8B-B14F-4D97-AF65-F5344CB8AC3E}">
        <p14:creationId xmlns:p14="http://schemas.microsoft.com/office/powerpoint/2010/main" val="230777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FDC95-FF62-421C-61FC-1C0E7B47057A}"/>
              </a:ext>
            </a:extLst>
          </p:cNvPr>
          <p:cNvSpPr>
            <a:spLocks noGrp="1"/>
          </p:cNvSpPr>
          <p:nvPr>
            <p:ph type="title"/>
          </p:nvPr>
        </p:nvSpPr>
        <p:spPr/>
        <p:txBody>
          <a:bodyPr/>
          <a:lstStyle/>
          <a:p>
            <a:r>
              <a:rPr lang="en-US">
                <a:solidFill>
                  <a:schemeClr val="bg1"/>
                </a:solidFill>
              </a:rPr>
              <a:t>Meeting Documentation</a:t>
            </a:r>
          </a:p>
        </p:txBody>
      </p:sp>
      <p:graphicFrame>
        <p:nvGraphicFramePr>
          <p:cNvPr id="4" name="Content Placeholder 3">
            <a:extLst>
              <a:ext uri="{FF2B5EF4-FFF2-40B4-BE49-F238E27FC236}">
                <a16:creationId xmlns:a16="http://schemas.microsoft.com/office/drawing/2014/main" id="{47BE7BA1-14D4-00C4-2A20-A5ED321B4622}"/>
              </a:ext>
            </a:extLst>
          </p:cNvPr>
          <p:cNvGraphicFramePr>
            <a:graphicFrameLocks noGrp="1"/>
          </p:cNvGraphicFramePr>
          <p:nvPr>
            <p:ph idx="1"/>
            <p:extLst>
              <p:ext uri="{D42A27DB-BD31-4B8C-83A1-F6EECF244321}">
                <p14:modId xmlns:p14="http://schemas.microsoft.com/office/powerpoint/2010/main" val="2792375636"/>
              </p:ext>
            </p:extLst>
          </p:nvPr>
        </p:nvGraphicFramePr>
        <p:xfrm>
          <a:off x="838200" y="1825625"/>
          <a:ext cx="10515600" cy="388730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30697760"/>
                    </a:ext>
                  </a:extLst>
                </a:gridCol>
                <a:gridCol w="3505200">
                  <a:extLst>
                    <a:ext uri="{9D8B030D-6E8A-4147-A177-3AD203B41FA5}">
                      <a16:colId xmlns:a16="http://schemas.microsoft.com/office/drawing/2014/main" val="553199997"/>
                    </a:ext>
                  </a:extLst>
                </a:gridCol>
                <a:gridCol w="3505200">
                  <a:extLst>
                    <a:ext uri="{9D8B030D-6E8A-4147-A177-3AD203B41FA5}">
                      <a16:colId xmlns:a16="http://schemas.microsoft.com/office/drawing/2014/main" val="1717686682"/>
                    </a:ext>
                  </a:extLst>
                </a:gridCol>
              </a:tblGrid>
              <a:tr h="647884">
                <a:tc>
                  <a:txBody>
                    <a:bodyPr/>
                    <a:lstStyle/>
                    <a:p>
                      <a:r>
                        <a:rPr lang="en-US"/>
                        <a:t>Date</a:t>
                      </a:r>
                    </a:p>
                  </a:txBody>
                  <a:tcPr/>
                </a:tc>
                <a:tc>
                  <a:txBody>
                    <a:bodyPr/>
                    <a:lstStyle/>
                    <a:p>
                      <a:r>
                        <a:rPr lang="en-US"/>
                        <a:t>Meeting Type (online or offline)</a:t>
                      </a:r>
                    </a:p>
                  </a:txBody>
                  <a:tcPr/>
                </a:tc>
                <a:tc>
                  <a:txBody>
                    <a:bodyPr/>
                    <a:lstStyle/>
                    <a:p>
                      <a:r>
                        <a:rPr lang="en-US"/>
                        <a:t>Content of Discussion</a:t>
                      </a:r>
                    </a:p>
                  </a:txBody>
                  <a:tcPr/>
                </a:tc>
                <a:extLst>
                  <a:ext uri="{0D108BD9-81ED-4DB2-BD59-A6C34878D82A}">
                    <a16:rowId xmlns:a16="http://schemas.microsoft.com/office/drawing/2014/main" val="3705845138"/>
                  </a:ext>
                </a:extLst>
              </a:tr>
              <a:tr h="647884">
                <a:tc>
                  <a:txBody>
                    <a:bodyPr/>
                    <a:lstStyle/>
                    <a:p>
                      <a:r>
                        <a:rPr lang="en-US"/>
                        <a:t>11-05-24</a:t>
                      </a:r>
                    </a:p>
                    <a:p>
                      <a:pPr lvl="0">
                        <a:buNone/>
                      </a:pPr>
                      <a:endParaRPr lang="en-US"/>
                    </a:p>
                  </a:txBody>
                  <a:tcPr/>
                </a:tc>
                <a:tc>
                  <a:txBody>
                    <a:bodyPr/>
                    <a:lstStyle/>
                    <a:p>
                      <a:r>
                        <a:rPr lang="en-US"/>
                        <a:t>Offline Meeting (Recreation Room)</a:t>
                      </a:r>
                    </a:p>
                  </a:txBody>
                  <a:tcPr/>
                </a:tc>
                <a:tc>
                  <a:txBody>
                    <a:bodyPr/>
                    <a:lstStyle/>
                    <a:p>
                      <a:r>
                        <a:rPr lang="en-US"/>
                        <a:t>Discussed skills and ideas, chose dataset, assigned roles</a:t>
                      </a:r>
                    </a:p>
                  </a:txBody>
                  <a:tcPr/>
                </a:tc>
                <a:extLst>
                  <a:ext uri="{0D108BD9-81ED-4DB2-BD59-A6C34878D82A}">
                    <a16:rowId xmlns:a16="http://schemas.microsoft.com/office/drawing/2014/main" val="975495192"/>
                  </a:ext>
                </a:extLst>
              </a:tr>
              <a:tr h="647884">
                <a:tc>
                  <a:txBody>
                    <a:bodyPr/>
                    <a:lstStyle/>
                    <a:p>
                      <a:r>
                        <a:rPr lang="en-US"/>
                        <a:t>14-05-24</a:t>
                      </a:r>
                    </a:p>
                  </a:txBody>
                  <a:tcPr/>
                </a:tc>
                <a:tc>
                  <a:txBody>
                    <a:bodyPr/>
                    <a:lstStyle/>
                    <a:p>
                      <a:r>
                        <a:rPr lang="en-US"/>
                        <a:t>Offline Meeting (Student Lounge)</a:t>
                      </a:r>
                    </a:p>
                  </a:txBody>
                  <a:tcPr/>
                </a:tc>
                <a:tc>
                  <a:txBody>
                    <a:bodyPr/>
                    <a:lstStyle/>
                    <a:p>
                      <a:r>
                        <a:rPr lang="en-US"/>
                        <a:t>Explored topic, discussed problem statement and platform</a:t>
                      </a:r>
                    </a:p>
                  </a:txBody>
                  <a:tcPr/>
                </a:tc>
                <a:extLst>
                  <a:ext uri="{0D108BD9-81ED-4DB2-BD59-A6C34878D82A}">
                    <a16:rowId xmlns:a16="http://schemas.microsoft.com/office/drawing/2014/main" val="2078233235"/>
                  </a:ext>
                </a:extLst>
              </a:tr>
              <a:tr h="647884">
                <a:tc>
                  <a:txBody>
                    <a:bodyPr/>
                    <a:lstStyle/>
                    <a:p>
                      <a:r>
                        <a:rPr lang="en-US"/>
                        <a:t>16-05-24</a:t>
                      </a:r>
                    </a:p>
                  </a:txBody>
                  <a:tcPr/>
                </a:tc>
                <a:tc>
                  <a:txBody>
                    <a:bodyPr/>
                    <a:lstStyle/>
                    <a:p>
                      <a:r>
                        <a:rPr lang="en-US"/>
                        <a:t>Online (MS Teams)</a:t>
                      </a:r>
                    </a:p>
                  </a:txBody>
                  <a:tcPr/>
                </a:tc>
                <a:tc>
                  <a:txBody>
                    <a:bodyPr/>
                    <a:lstStyle/>
                    <a:p>
                      <a:r>
                        <a:rPr lang="en-US"/>
                        <a:t>Discussed report and slides preparation</a:t>
                      </a:r>
                    </a:p>
                  </a:txBody>
                  <a:tcPr/>
                </a:tc>
                <a:extLst>
                  <a:ext uri="{0D108BD9-81ED-4DB2-BD59-A6C34878D82A}">
                    <a16:rowId xmlns:a16="http://schemas.microsoft.com/office/drawing/2014/main" val="1064790241"/>
                  </a:ext>
                </a:extLst>
              </a:tr>
              <a:tr h="647884">
                <a:tc>
                  <a:txBody>
                    <a:bodyPr/>
                    <a:lstStyle/>
                    <a:p>
                      <a:r>
                        <a:rPr lang="en-US"/>
                        <a:t>21-05-24</a:t>
                      </a:r>
                    </a:p>
                  </a:txBody>
                  <a:tcPr/>
                </a:tc>
                <a:tc>
                  <a:txBody>
                    <a:bodyPr/>
                    <a:lstStyle/>
                    <a:p>
                      <a:r>
                        <a:rPr lang="en-US"/>
                        <a:t>Offline (In Class)</a:t>
                      </a:r>
                    </a:p>
                  </a:txBody>
                  <a:tcPr/>
                </a:tc>
                <a:tc>
                  <a:txBody>
                    <a:bodyPr/>
                    <a:lstStyle/>
                    <a:p>
                      <a:r>
                        <a:rPr lang="en-US"/>
                        <a:t>Coordinated work on assigned tasks</a:t>
                      </a:r>
                    </a:p>
                  </a:txBody>
                  <a:tcPr/>
                </a:tc>
                <a:extLst>
                  <a:ext uri="{0D108BD9-81ED-4DB2-BD59-A6C34878D82A}">
                    <a16:rowId xmlns:a16="http://schemas.microsoft.com/office/drawing/2014/main" val="1478523993"/>
                  </a:ext>
                </a:extLst>
              </a:tr>
              <a:tr h="647884">
                <a:tc>
                  <a:txBody>
                    <a:bodyPr/>
                    <a:lstStyle/>
                    <a:p>
                      <a:r>
                        <a:rPr lang="en-US"/>
                        <a:t>24-05-24</a:t>
                      </a:r>
                    </a:p>
                  </a:txBody>
                  <a:tcPr/>
                </a:tc>
                <a:tc>
                  <a:txBody>
                    <a:bodyPr/>
                    <a:lstStyle/>
                    <a:p>
                      <a:r>
                        <a:rPr lang="en-US"/>
                        <a:t>Online (MS Teams)</a:t>
                      </a:r>
                    </a:p>
                  </a:txBody>
                  <a:tcPr/>
                </a:tc>
                <a:tc>
                  <a:txBody>
                    <a:bodyPr/>
                    <a:lstStyle/>
                    <a:p>
                      <a:r>
                        <a:rPr lang="en-US"/>
                        <a:t>Finalized report and PPT</a:t>
                      </a:r>
                    </a:p>
                  </a:txBody>
                  <a:tcPr/>
                </a:tc>
                <a:extLst>
                  <a:ext uri="{0D108BD9-81ED-4DB2-BD59-A6C34878D82A}">
                    <a16:rowId xmlns:a16="http://schemas.microsoft.com/office/drawing/2014/main" val="2235053344"/>
                  </a:ext>
                </a:extLst>
              </a:tr>
            </a:tbl>
          </a:graphicData>
        </a:graphic>
      </p:graphicFrame>
    </p:spTree>
    <p:extLst>
      <p:ext uri="{BB962C8B-B14F-4D97-AF65-F5344CB8AC3E}">
        <p14:creationId xmlns:p14="http://schemas.microsoft.com/office/powerpoint/2010/main" val="9949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8" name="Picture 27" descr="Big data and how it is related to data science | by Anwar Magara |  Tunapanda Institute | Medium">
            <a:extLst>
              <a:ext uri="{FF2B5EF4-FFF2-40B4-BE49-F238E27FC236}">
                <a16:creationId xmlns:a16="http://schemas.microsoft.com/office/drawing/2014/main" id="{91B296F0-A36C-5B47-27C8-E916F1BF6A4E}"/>
              </a:ext>
            </a:extLst>
          </p:cNvPr>
          <p:cNvPicPr>
            <a:picLocks noChangeAspect="1"/>
          </p:cNvPicPr>
          <p:nvPr/>
        </p:nvPicPr>
        <p:blipFill rotWithShape="1">
          <a:blip r:embed="rId2"/>
          <a:srcRect l="16252" t="9091" r="19104"/>
          <a:stretch/>
        </p:blipFill>
        <p:spPr>
          <a:xfrm>
            <a:off x="5476126" y="1510300"/>
            <a:ext cx="6715874" cy="4351339"/>
          </a:xfrm>
          <a:prstGeom prst="rect">
            <a:avLst/>
          </a:prstGeom>
        </p:spPr>
      </p:pic>
      <p:sp>
        <p:nvSpPr>
          <p:cNvPr id="4" name="Title 3">
            <a:extLst>
              <a:ext uri="{FF2B5EF4-FFF2-40B4-BE49-F238E27FC236}">
                <a16:creationId xmlns:a16="http://schemas.microsoft.com/office/drawing/2014/main" id="{01B247F7-B451-C20D-697A-683113A02308}"/>
              </a:ext>
            </a:extLst>
          </p:cNvPr>
          <p:cNvSpPr>
            <a:spLocks noGrp="1"/>
          </p:cNvSpPr>
          <p:nvPr>
            <p:ph type="title"/>
          </p:nvPr>
        </p:nvSpPr>
        <p:spPr>
          <a:xfrm>
            <a:off x="838200" y="365126"/>
            <a:ext cx="10515600" cy="1021886"/>
          </a:xfrm>
        </p:spPr>
        <p:txBody>
          <a:bodyPr/>
          <a:lstStyle/>
          <a:p>
            <a:r>
              <a:rPr lang="en-IN">
                <a:solidFill>
                  <a:schemeClr val="bg1"/>
                </a:solidFill>
              </a:rPr>
              <a:t>Solution Flow/Project Flow</a:t>
            </a:r>
          </a:p>
        </p:txBody>
      </p:sp>
      <p:sp>
        <p:nvSpPr>
          <p:cNvPr id="27" name="Content Placeholder 26">
            <a:extLst>
              <a:ext uri="{FF2B5EF4-FFF2-40B4-BE49-F238E27FC236}">
                <a16:creationId xmlns:a16="http://schemas.microsoft.com/office/drawing/2014/main" id="{AE17B262-21B1-C803-C8D3-30EBBCE628D2}"/>
              </a:ext>
            </a:extLst>
          </p:cNvPr>
          <p:cNvSpPr>
            <a:spLocks noGrp="1"/>
          </p:cNvSpPr>
          <p:nvPr>
            <p:ph idx="1"/>
          </p:nvPr>
        </p:nvSpPr>
        <p:spPr/>
        <p:txBody>
          <a:bodyPr vert="horz" lIns="91440" tIns="45720" rIns="91440" bIns="45720" rtlCol="0" anchor="t">
            <a:normAutofit fontScale="62500" lnSpcReduction="20000"/>
          </a:bodyPr>
          <a:lstStyle/>
          <a:p>
            <a:r>
              <a:rPr lang="en-US">
                <a:solidFill>
                  <a:schemeClr val="accent6">
                    <a:lumMod val="60000"/>
                    <a:lumOff val="40000"/>
                  </a:schemeClr>
                </a:solidFill>
              </a:rPr>
              <a:t>Problem Definition and Data Collection:</a:t>
            </a:r>
          </a:p>
          <a:p>
            <a:pPr marL="0" indent="0">
              <a:buNone/>
            </a:pPr>
            <a:r>
              <a:rPr lang="en-US">
                <a:solidFill>
                  <a:schemeClr val="accent6">
                    <a:lumMod val="60000"/>
                    <a:lumOff val="40000"/>
                  </a:schemeClr>
                </a:solidFill>
              </a:rPr>
              <a:t>	Clearly define the problem we want to solve.</a:t>
            </a:r>
          </a:p>
          <a:p>
            <a:pPr marL="0" indent="0">
              <a:buNone/>
            </a:pPr>
            <a:r>
              <a:rPr lang="en-US">
                <a:solidFill>
                  <a:schemeClr val="accent6">
                    <a:lumMod val="60000"/>
                    <a:lumOff val="40000"/>
                  </a:schemeClr>
                </a:solidFill>
              </a:rPr>
              <a:t>	Collect the Dataset</a:t>
            </a:r>
          </a:p>
          <a:p>
            <a:r>
              <a:rPr lang="en-US">
                <a:solidFill>
                  <a:schemeClr val="accent6">
                    <a:lumMod val="60000"/>
                    <a:lumOff val="40000"/>
                  </a:schemeClr>
                </a:solidFill>
              </a:rPr>
              <a:t>Data Preprocessing:</a:t>
            </a:r>
          </a:p>
          <a:p>
            <a:pPr marL="0" indent="0">
              <a:buNone/>
            </a:pPr>
            <a:r>
              <a:rPr lang="en-US">
                <a:solidFill>
                  <a:schemeClr val="accent6">
                    <a:lumMod val="60000"/>
                    <a:lumOff val="40000"/>
                  </a:schemeClr>
                </a:solidFill>
              </a:rPr>
              <a:t>	Clean the data.</a:t>
            </a:r>
          </a:p>
          <a:p>
            <a:r>
              <a:rPr lang="en-US">
                <a:solidFill>
                  <a:schemeClr val="accent6">
                    <a:lumMod val="60000"/>
                    <a:lumOff val="40000"/>
                  </a:schemeClr>
                </a:solidFill>
              </a:rPr>
              <a:t>Exploratory Data Analysis (EDA):</a:t>
            </a:r>
          </a:p>
          <a:p>
            <a:pPr marL="0" indent="0">
              <a:buNone/>
            </a:pPr>
            <a:r>
              <a:rPr lang="en-US">
                <a:solidFill>
                  <a:schemeClr val="accent6">
                    <a:lumMod val="60000"/>
                    <a:lumOff val="40000"/>
                  </a:schemeClr>
                </a:solidFill>
              </a:rPr>
              <a:t>	Visualize the data (histograms, scatter plots, etc.).</a:t>
            </a:r>
          </a:p>
          <a:p>
            <a:pPr marL="0" indent="0">
              <a:buNone/>
            </a:pPr>
            <a:r>
              <a:rPr lang="en-US">
                <a:solidFill>
                  <a:schemeClr val="accent6">
                    <a:lumMod val="60000"/>
                    <a:lumOff val="40000"/>
                  </a:schemeClr>
                </a:solidFill>
              </a:rPr>
              <a:t>	Understand the distribution of features.</a:t>
            </a:r>
          </a:p>
          <a:p>
            <a:pPr marL="0" indent="0">
              <a:buNone/>
            </a:pPr>
            <a:r>
              <a:rPr lang="en-US">
                <a:solidFill>
                  <a:schemeClr val="accent6">
                    <a:lumMod val="60000"/>
                    <a:lumOff val="40000"/>
                  </a:schemeClr>
                </a:solidFill>
              </a:rPr>
              <a:t>	Identify patterns, correlations, and anomalies.</a:t>
            </a:r>
          </a:p>
          <a:p>
            <a:r>
              <a:rPr lang="en-US">
                <a:solidFill>
                  <a:schemeClr val="bg1"/>
                </a:solidFill>
              </a:rPr>
              <a:t>Feature Engineering:</a:t>
            </a:r>
          </a:p>
          <a:p>
            <a:pPr marL="0" indent="0">
              <a:buNone/>
            </a:pPr>
            <a:r>
              <a:rPr lang="en-US">
                <a:solidFill>
                  <a:schemeClr val="bg1"/>
                </a:solidFill>
              </a:rPr>
              <a:t>	Select relevant features based on domain knowledge and Insights from EDA.</a:t>
            </a:r>
          </a:p>
          <a:p>
            <a:r>
              <a:rPr lang="en-US">
                <a:solidFill>
                  <a:schemeClr val="bg1"/>
                </a:solidFill>
              </a:rPr>
              <a:t>Data Splitting:</a:t>
            </a:r>
          </a:p>
          <a:p>
            <a:pPr marL="0" indent="0">
              <a:buNone/>
            </a:pPr>
            <a:r>
              <a:rPr lang="en-US">
                <a:solidFill>
                  <a:schemeClr val="bg1"/>
                </a:solidFill>
              </a:rPr>
              <a:t>	Divide the data into training, validation, and test sets.</a:t>
            </a:r>
          </a:p>
          <a:p>
            <a:endParaRPr lang="en-IN">
              <a:solidFill>
                <a:schemeClr val="bg1"/>
              </a:solidFill>
            </a:endParaRPr>
          </a:p>
        </p:txBody>
      </p:sp>
    </p:spTree>
    <p:extLst>
      <p:ext uri="{BB962C8B-B14F-4D97-AF65-F5344CB8AC3E}">
        <p14:creationId xmlns:p14="http://schemas.microsoft.com/office/powerpoint/2010/main" val="1344016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AISC1006- Step Presentation         Loan Eligibility System    </vt:lpstr>
      <vt:lpstr>Loan Eligibility System </vt:lpstr>
      <vt:lpstr>Team Members</vt:lpstr>
      <vt:lpstr>Problem Statement </vt:lpstr>
      <vt:lpstr>Objective</vt:lpstr>
      <vt:lpstr>INITIAL PROJECT MANAGEMENT REPORT</vt:lpstr>
      <vt:lpstr> Plan of Action</vt:lpstr>
      <vt:lpstr>Meeting Documentation</vt:lpstr>
      <vt:lpstr>Solution Flow/Project Flow</vt:lpstr>
      <vt:lpstr>Solution Flow/Project Flow</vt:lpstr>
      <vt:lpstr>Dataset</vt:lpstr>
      <vt:lpstr>Understanding the Data Set (Features)</vt:lpstr>
      <vt:lpstr>Loading The Data Set</vt:lpstr>
      <vt:lpstr>Data Types of Features</vt:lpstr>
      <vt:lpstr>Converting Yes/No data to 1/0 data </vt:lpstr>
      <vt:lpstr>Checking For Null and NaN Values</vt:lpstr>
      <vt:lpstr>Maximum and Minimum Values of Features</vt:lpstr>
      <vt:lpstr>Removing Negative Values</vt:lpstr>
      <vt:lpstr>Summary of Descriptive statistics</vt:lpstr>
      <vt:lpstr>Histograms of Features</vt:lpstr>
      <vt:lpstr>Skewness and Kurtosis</vt:lpstr>
      <vt:lpstr>Covariance</vt:lpstr>
      <vt:lpstr>Covariance Matrix</vt:lpstr>
      <vt:lpstr>Correlation</vt:lpstr>
      <vt:lpstr>Correlation Matrix</vt:lpstr>
      <vt:lpstr>Pair Plots</vt:lpstr>
      <vt:lpstr>Pair Plots for Features having correlations greater than 0.3</vt:lpstr>
      <vt:lpstr>PowerPoint Presentation</vt:lpstr>
      <vt:lpstr>PowerPoint Presentation</vt:lpstr>
      <vt:lpstr>PowerPoint Presentation</vt:lpstr>
      <vt:lpstr>PowerPoint Presentation</vt:lpstr>
      <vt:lpstr>Box Plot for Loan status vs Cibil score</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AISC1006- Step Presentation         Loan Recommendation System    </dc:title>
  <dc:creator>Mahima Chaudhari</dc:creator>
  <cp:revision>4</cp:revision>
  <dcterms:created xsi:type="dcterms:W3CDTF">2024-05-25T04:51:12Z</dcterms:created>
  <dcterms:modified xsi:type="dcterms:W3CDTF">2024-06-03T07:28:24Z</dcterms:modified>
</cp:coreProperties>
</file>